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9"/>
  </p:notesMasterIdLst>
  <p:sldIdLst>
    <p:sldId id="256" r:id="rId2"/>
    <p:sldId id="295" r:id="rId3"/>
    <p:sldId id="292" r:id="rId4"/>
    <p:sldId id="282" r:id="rId5"/>
    <p:sldId id="283" r:id="rId6"/>
    <p:sldId id="284" r:id="rId7"/>
    <p:sldId id="306" r:id="rId8"/>
    <p:sldId id="326" r:id="rId9"/>
    <p:sldId id="285" r:id="rId10"/>
    <p:sldId id="286" r:id="rId11"/>
    <p:sldId id="311" r:id="rId12"/>
    <p:sldId id="312" r:id="rId13"/>
    <p:sldId id="327" r:id="rId14"/>
    <p:sldId id="287" r:id="rId15"/>
    <p:sldId id="289" r:id="rId16"/>
    <p:sldId id="308" r:id="rId17"/>
    <p:sldId id="310" r:id="rId18"/>
    <p:sldId id="309" r:id="rId19"/>
    <p:sldId id="328" r:id="rId20"/>
    <p:sldId id="330" r:id="rId21"/>
    <p:sldId id="329" r:id="rId22"/>
    <p:sldId id="293" r:id="rId23"/>
    <p:sldId id="288" r:id="rId24"/>
    <p:sldId id="294" r:id="rId25"/>
    <p:sldId id="313" r:id="rId26"/>
    <p:sldId id="314" r:id="rId27"/>
    <p:sldId id="296" r:id="rId28"/>
    <p:sldId id="320" r:id="rId29"/>
    <p:sldId id="305" r:id="rId30"/>
    <p:sldId id="319" r:id="rId31"/>
    <p:sldId id="297" r:id="rId32"/>
    <p:sldId id="317" r:id="rId33"/>
    <p:sldId id="318" r:id="rId34"/>
    <p:sldId id="316" r:id="rId35"/>
    <p:sldId id="331" r:id="rId36"/>
    <p:sldId id="332" r:id="rId37"/>
    <p:sldId id="299" r:id="rId38"/>
    <p:sldId id="315" r:id="rId39"/>
    <p:sldId id="325" r:id="rId40"/>
    <p:sldId id="301" r:id="rId41"/>
    <p:sldId id="321" r:id="rId42"/>
    <p:sldId id="303" r:id="rId43"/>
    <p:sldId id="304" r:id="rId44"/>
    <p:sldId id="322" r:id="rId45"/>
    <p:sldId id="323" r:id="rId46"/>
    <p:sldId id="324" r:id="rId47"/>
    <p:sldId id="281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10D30-B279-4FA1-81CC-45E9262AD3B2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96C2E-8EA3-4B0C-80DD-9562DDD3E4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4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30.10.2015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Doç. Dr. Turan SET</a:t>
            </a:r>
          </a:p>
          <a:p>
            <a:r>
              <a:rPr lang="tr-TR" dirty="0" smtClean="0"/>
              <a:t>Karadeniz Teknik Üniversitesi Tıp Fakültesi Aile Hekimliği Anabilim Dalı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MERKEZİ DAĞILIM ÖLÇÜTLERİ</a:t>
            </a:r>
            <a:br>
              <a:rPr lang="tr-TR" b="1" dirty="0" smtClean="0"/>
            </a:br>
            <a:r>
              <a:rPr lang="tr-TR" b="1" dirty="0" smtClean="0"/>
              <a:t>YAYGINLIK ÖLÇÜTLERİ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9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Ortanca değer (MEDİAN)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/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36875" r="21640" b="50331"/>
          <a:stretch/>
        </p:blipFill>
        <p:spPr bwMode="auto">
          <a:xfrm>
            <a:off x="755576" y="2300729"/>
            <a:ext cx="8208912" cy="120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49562" r="21640" b="33958"/>
          <a:stretch/>
        </p:blipFill>
        <p:spPr bwMode="auto">
          <a:xfrm>
            <a:off x="827584" y="4221088"/>
            <a:ext cx="8208912" cy="154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Ortanca değer (MEDİAN)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tr-TR" dirty="0" smtClean="0"/>
              <a:t>Örnek:</a:t>
            </a:r>
          </a:p>
          <a:p>
            <a:pPr>
              <a:spcAft>
                <a:spcPts val="1200"/>
              </a:spcAft>
            </a:pPr>
            <a:r>
              <a:rPr lang="tr-TR" dirty="0"/>
              <a:t>Aynı hastalığa sahip </a:t>
            </a:r>
            <a:r>
              <a:rPr lang="tr-TR" dirty="0" smtClean="0"/>
              <a:t>10 </a:t>
            </a:r>
            <a:r>
              <a:rPr lang="tr-TR" dirty="0"/>
              <a:t>kişilik bir gruba yapılan ilaç tedavisi sonucu iyileşme </a:t>
            </a:r>
            <a:r>
              <a:rPr lang="tr-TR" dirty="0" smtClean="0"/>
              <a:t>süreleri </a:t>
            </a:r>
            <a:r>
              <a:rPr lang="tr-TR" dirty="0"/>
              <a:t>gün olarak </a:t>
            </a:r>
            <a:r>
              <a:rPr lang="tr-TR" dirty="0" smtClean="0"/>
              <a:t>verilmiştir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tr-TR" dirty="0" smtClean="0"/>
              <a:t>    16, 18, 14, 12, 17, 18, 20, 19, 14, 15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dirty="0"/>
              <a:t> </a:t>
            </a:r>
            <a:r>
              <a:rPr lang="tr-TR" dirty="0" smtClean="0"/>
              <a:t>   Ortanca değer nedir?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dirty="0" smtClean="0"/>
              <a:t>Verilerin </a:t>
            </a:r>
            <a:r>
              <a:rPr lang="tr-TR" dirty="0"/>
              <a:t>küçükten büyüğe sıralanmış hali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dirty="0" smtClean="0"/>
              <a:t>    12, 14, 14, 15, </a:t>
            </a:r>
            <a:r>
              <a:rPr lang="tr-TR" dirty="0" smtClean="0">
                <a:solidFill>
                  <a:schemeClr val="accent1"/>
                </a:solidFill>
              </a:rPr>
              <a:t>16, 17, </a:t>
            </a:r>
            <a:r>
              <a:rPr lang="tr-TR" dirty="0" smtClean="0"/>
              <a:t>18, 18, 19, 20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44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Ortanca değer (MEDİAN)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tr-TR" dirty="0" smtClean="0"/>
              <a:t>Örnek:</a:t>
            </a:r>
          </a:p>
          <a:p>
            <a:pPr>
              <a:spcAft>
                <a:spcPts val="1200"/>
              </a:spcAft>
            </a:pPr>
            <a:r>
              <a:rPr lang="tr-TR" dirty="0"/>
              <a:t>Bir bulaşıcı hastalığın kuluçka dönemi gün olarak aşağıdaki gibi gözlenmiştir.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dirty="0" smtClean="0"/>
              <a:t>    6, 5, 5, 3, 7, 10, 6, 4, 9, 8, 10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dirty="0"/>
              <a:t> </a:t>
            </a:r>
            <a:r>
              <a:rPr lang="tr-TR" dirty="0" smtClean="0"/>
              <a:t>   Ortanca değer nedir?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2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Ortanca </a:t>
            </a:r>
            <a:r>
              <a:rPr lang="tr-TR" dirty="0" smtClean="0"/>
              <a:t>değerin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43608" y="1593304"/>
            <a:ext cx="7643192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tr-TR" dirty="0"/>
              <a:t>Aşırı uç değerlerden </a:t>
            </a:r>
            <a:r>
              <a:rPr lang="tr-TR" dirty="0" smtClean="0"/>
              <a:t>etkilenmez</a:t>
            </a:r>
          </a:p>
          <a:p>
            <a:pPr>
              <a:spcAft>
                <a:spcPts val="1200"/>
              </a:spcAft>
            </a:pPr>
            <a:r>
              <a:rPr lang="tr-TR" dirty="0"/>
              <a:t>Birim değerleri ile ortanca arasındaki farkın yarısı negatif yarısı </a:t>
            </a:r>
            <a:r>
              <a:rPr lang="tr-TR" dirty="0" smtClean="0"/>
              <a:t>pozitiftir</a:t>
            </a:r>
          </a:p>
          <a:p>
            <a:pPr>
              <a:spcAft>
                <a:spcPts val="1200"/>
              </a:spcAft>
            </a:pPr>
            <a:endParaRPr lang="tr-TR" dirty="0"/>
          </a:p>
          <a:p>
            <a:pPr>
              <a:spcAft>
                <a:spcPts val="120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41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Tepe Noktası (MOD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dirty="0"/>
              <a:t>S</a:t>
            </a:r>
            <a:r>
              <a:rPr lang="tr-TR" dirty="0" smtClean="0"/>
              <a:t>ık </a:t>
            </a:r>
            <a:r>
              <a:rPr lang="tr-TR" dirty="0"/>
              <a:t>kullanılmayan bir merkezi dağılım ölçütüdür. 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/>
              <a:t>Bir veri </a:t>
            </a:r>
            <a:r>
              <a:rPr lang="tr-TR" dirty="0" smtClean="0"/>
              <a:t>setinde </a:t>
            </a:r>
            <a:r>
              <a:rPr lang="tr-TR" b="1" dirty="0" smtClean="0"/>
              <a:t>en </a:t>
            </a:r>
            <a:r>
              <a:rPr lang="tr-TR" b="1" dirty="0"/>
              <a:t>çok tekrarlanan değere </a:t>
            </a:r>
            <a:r>
              <a:rPr lang="tr-TR" dirty="0"/>
              <a:t>tepe </a:t>
            </a:r>
            <a:r>
              <a:rPr lang="tr-TR" dirty="0" smtClean="0"/>
              <a:t>değer (</a:t>
            </a:r>
            <a:r>
              <a:rPr lang="tr-TR" dirty="0" err="1"/>
              <a:t>mod</a:t>
            </a:r>
            <a:r>
              <a:rPr lang="tr-TR" dirty="0"/>
              <a:t>) denir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Birimlerin </a:t>
            </a:r>
            <a:r>
              <a:rPr lang="tr-TR" dirty="0"/>
              <a:t>büyüklük sırasına konulması </a:t>
            </a:r>
            <a:r>
              <a:rPr lang="tr-TR" dirty="0" smtClean="0"/>
              <a:t>tepe </a:t>
            </a:r>
            <a:r>
              <a:rPr lang="tr-TR" dirty="0"/>
              <a:t>değerin bulunmasında kolaylık sağlar</a:t>
            </a:r>
          </a:p>
        </p:txBody>
      </p:sp>
    </p:spTree>
    <p:extLst>
      <p:ext uri="{BB962C8B-B14F-4D97-AF65-F5344CB8AC3E}">
        <p14:creationId xmlns:p14="http://schemas.microsoft.com/office/powerpoint/2010/main" val="27989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Tepe Noktası (MOD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Örnek: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t="32292" r="24334" b="54636"/>
          <a:stretch/>
        </p:blipFill>
        <p:spPr bwMode="auto">
          <a:xfrm>
            <a:off x="1187624" y="2840293"/>
            <a:ext cx="7488832" cy="188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7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Tepe Noktası (MOD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Örnek:</a:t>
            </a:r>
          </a:p>
          <a:p>
            <a:pPr>
              <a:lnSpc>
                <a:spcPct val="200000"/>
              </a:lnSpc>
            </a:pPr>
            <a:r>
              <a:rPr lang="tr-TR" dirty="0"/>
              <a:t>Bir grup öğrencinin ağırlıklarına </a:t>
            </a:r>
            <a:r>
              <a:rPr lang="tr-TR" dirty="0" smtClean="0"/>
              <a:t>sırasıyla </a:t>
            </a:r>
            <a:r>
              <a:rPr lang="tr-TR" dirty="0"/>
              <a:t>şöyledir: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tr-TR" dirty="0" smtClean="0"/>
              <a:t>   58, </a:t>
            </a:r>
            <a:r>
              <a:rPr lang="tr-TR" dirty="0"/>
              <a:t>57, </a:t>
            </a:r>
            <a:r>
              <a:rPr lang="tr-TR" dirty="0" smtClean="0"/>
              <a:t>58, 58, 58</a:t>
            </a:r>
            <a:r>
              <a:rPr lang="tr-TR" dirty="0"/>
              <a:t>, </a:t>
            </a:r>
            <a:r>
              <a:rPr lang="tr-TR" dirty="0" smtClean="0"/>
              <a:t>67, 67, 67, </a:t>
            </a:r>
            <a:r>
              <a:rPr lang="tr-TR" dirty="0"/>
              <a:t>80, 81, </a:t>
            </a:r>
            <a:r>
              <a:rPr lang="tr-TR" dirty="0" smtClean="0"/>
              <a:t>82, 73 </a:t>
            </a:r>
            <a:endParaRPr lang="tr-TR" dirty="0"/>
          </a:p>
          <a:p>
            <a:pPr marL="0" indent="0">
              <a:lnSpc>
                <a:spcPct val="200000"/>
              </a:lnSpc>
              <a:buNone/>
            </a:pPr>
            <a:r>
              <a:rPr lang="tr-TR" dirty="0" smtClean="0"/>
              <a:t>   Öğrencilerin </a:t>
            </a:r>
            <a:r>
              <a:rPr lang="tr-TR" dirty="0"/>
              <a:t>ağırlıklarına ilişkin tepe değeri </a:t>
            </a:r>
            <a:r>
              <a:rPr lang="tr-TR" dirty="0" smtClean="0"/>
              <a:t>nedir?</a:t>
            </a:r>
            <a:endParaRPr lang="tr-TR" dirty="0"/>
          </a:p>
          <a:p>
            <a:pPr>
              <a:lnSpc>
                <a:spcPct val="2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63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Tepe Noktası (MOD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tr-TR" dirty="0" smtClean="0"/>
              <a:t>Örnek:</a:t>
            </a:r>
          </a:p>
          <a:p>
            <a:pPr>
              <a:lnSpc>
                <a:spcPct val="200000"/>
              </a:lnSpc>
            </a:pPr>
            <a:r>
              <a:rPr lang="tr-TR" dirty="0"/>
              <a:t>8</a:t>
            </a:r>
            <a:r>
              <a:rPr lang="tr-TR" dirty="0" smtClean="0"/>
              <a:t> </a:t>
            </a:r>
            <a:r>
              <a:rPr lang="tr-TR" dirty="0"/>
              <a:t>hastanın kan basınçları </a:t>
            </a:r>
            <a:r>
              <a:rPr lang="tr-TR" dirty="0" smtClean="0"/>
              <a:t>80,100</a:t>
            </a:r>
            <a:r>
              <a:rPr lang="tr-TR" dirty="0"/>
              <a:t>, 110, </a:t>
            </a:r>
            <a:r>
              <a:rPr lang="tr-TR" dirty="0" smtClean="0"/>
              <a:t>120</a:t>
            </a:r>
            <a:r>
              <a:rPr lang="tr-TR" dirty="0"/>
              <a:t>, </a:t>
            </a:r>
            <a:r>
              <a:rPr lang="tr-TR" dirty="0" smtClean="0"/>
              <a:t>90</a:t>
            </a:r>
            <a:r>
              <a:rPr lang="tr-TR" dirty="0"/>
              <a:t>, </a:t>
            </a:r>
            <a:r>
              <a:rPr lang="tr-TR" dirty="0" smtClean="0"/>
              <a:t>140</a:t>
            </a:r>
            <a:r>
              <a:rPr lang="tr-TR" dirty="0"/>
              <a:t>, </a:t>
            </a:r>
            <a:r>
              <a:rPr lang="tr-TR" dirty="0" smtClean="0"/>
              <a:t>130</a:t>
            </a:r>
            <a:r>
              <a:rPr lang="tr-TR" dirty="0"/>
              <a:t>, </a:t>
            </a:r>
            <a:r>
              <a:rPr lang="tr-TR" dirty="0" smtClean="0"/>
              <a:t>85 olarak </a:t>
            </a:r>
            <a:r>
              <a:rPr lang="tr-TR" dirty="0"/>
              <a:t>ölçülmüştür. </a:t>
            </a:r>
            <a:endParaRPr lang="tr-TR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tr-TR" dirty="0" smtClean="0"/>
              <a:t>    Kan </a:t>
            </a:r>
            <a:r>
              <a:rPr lang="tr-TR" dirty="0"/>
              <a:t>basınçlarına ilişkin tepe değeri </a:t>
            </a:r>
            <a:r>
              <a:rPr lang="tr-TR" dirty="0" smtClean="0"/>
              <a:t>nedir?</a:t>
            </a:r>
            <a:endParaRPr lang="tr-TR" dirty="0"/>
          </a:p>
          <a:p>
            <a:pPr lvl="1">
              <a:lnSpc>
                <a:spcPct val="200000"/>
              </a:lnSpc>
            </a:pPr>
            <a:r>
              <a:rPr lang="tr-TR" dirty="0"/>
              <a:t>Kolaylık olması için veriler sıraya </a:t>
            </a:r>
            <a:r>
              <a:rPr lang="tr-TR" dirty="0" smtClean="0"/>
              <a:t>dizilmeli; </a:t>
            </a:r>
          </a:p>
          <a:p>
            <a:pPr marL="320040" lvl="1" indent="0">
              <a:lnSpc>
                <a:spcPct val="20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80, 85, 90, 100, 110, 120, 130, 140</a:t>
            </a:r>
            <a:endParaRPr lang="tr-TR" dirty="0"/>
          </a:p>
          <a:p>
            <a:pPr>
              <a:lnSpc>
                <a:spcPct val="2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28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Tepe </a:t>
            </a:r>
            <a:r>
              <a:rPr lang="tr-TR" dirty="0" smtClean="0"/>
              <a:t>Noktasının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tr-TR" dirty="0"/>
              <a:t>Denek sayısı az olduğunda </a:t>
            </a:r>
            <a:r>
              <a:rPr lang="tr-TR" dirty="0" smtClean="0"/>
              <a:t>güvenilir </a:t>
            </a:r>
            <a:r>
              <a:rPr lang="tr-TR" dirty="0"/>
              <a:t>bir ölçü değildir</a:t>
            </a:r>
            <a:r>
              <a:rPr lang="tr-TR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tr-TR" dirty="0"/>
              <a:t>Veri setinde birden fazla </a:t>
            </a:r>
            <a:r>
              <a:rPr lang="tr-TR" dirty="0" smtClean="0"/>
              <a:t>tepe değer </a:t>
            </a:r>
            <a:r>
              <a:rPr lang="tr-TR" dirty="0"/>
              <a:t>olabilir. </a:t>
            </a:r>
            <a:endParaRPr lang="tr-TR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tr-TR" dirty="0" smtClean="0"/>
              <a:t>Her verinin sadece bir kez tekrarlaması halinde ise </a:t>
            </a:r>
            <a:r>
              <a:rPr lang="tr-TR" dirty="0" err="1" smtClean="0"/>
              <a:t>mod</a:t>
            </a:r>
            <a:r>
              <a:rPr lang="tr-TR" dirty="0" smtClean="0"/>
              <a:t> yoktur.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tr-TR" dirty="0" smtClean="0"/>
              <a:t>Tepe </a:t>
            </a:r>
            <a:r>
              <a:rPr lang="tr-TR" dirty="0"/>
              <a:t>değer hesaplanırken birimlerin tümü işleme katılmadığı için uç </a:t>
            </a:r>
            <a:r>
              <a:rPr lang="tr-TR" dirty="0" smtClean="0"/>
              <a:t>değerlerden etkilenmez</a:t>
            </a:r>
            <a:r>
              <a:rPr lang="tr-TR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tr-TR" dirty="0" smtClean="0"/>
              <a:t>Hem nicel hem de </a:t>
            </a:r>
            <a:r>
              <a:rPr lang="tr-TR" dirty="0"/>
              <a:t>nitel </a:t>
            </a:r>
            <a:r>
              <a:rPr lang="tr-TR" dirty="0" smtClean="0"/>
              <a:t>veriler için uygundur</a:t>
            </a:r>
            <a:endParaRPr lang="tr-TR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73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Geometrik Ortalama (GO)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Gözlem sonuçlarının </a:t>
            </a:r>
            <a:r>
              <a:rPr lang="tr-TR" dirty="0"/>
              <a:t>birbirleriyle çarpımlarının, n birim sayısı olmak üzere, </a:t>
            </a:r>
            <a:r>
              <a:rPr lang="tr-TR" dirty="0" smtClean="0"/>
              <a:t> </a:t>
            </a:r>
            <a:r>
              <a:rPr lang="tr-TR" dirty="0" err="1" smtClean="0"/>
              <a:t>n'inci</a:t>
            </a:r>
            <a:r>
              <a:rPr lang="tr-TR" dirty="0" smtClean="0"/>
              <a:t> </a:t>
            </a:r>
            <a:r>
              <a:rPr lang="tr-TR" dirty="0"/>
              <a:t>dereceden köküne denir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smtClean="0"/>
              <a:t>Gözlem sonuçları </a:t>
            </a:r>
            <a:r>
              <a:rPr lang="tr-TR" dirty="0"/>
              <a:t>bir önceki gözlem sonucuna bağlı olarak değişiyorsa ve bu değişmenin hızı saptanmak istenirse </a:t>
            </a:r>
            <a:r>
              <a:rPr lang="tr-TR" dirty="0" smtClean="0"/>
              <a:t>kullanılabilir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53772" r="69508" b="39978"/>
          <a:stretch/>
        </p:blipFill>
        <p:spPr bwMode="auto">
          <a:xfrm>
            <a:off x="1292110" y="2878088"/>
            <a:ext cx="3639930" cy="8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8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Bir numerik </a:t>
            </a:r>
            <a:r>
              <a:rPr lang="tr-TR" dirty="0" smtClean="0"/>
              <a:t>değişken </a:t>
            </a:r>
            <a:r>
              <a:rPr lang="tr-TR" dirty="0"/>
              <a:t>hakkında biri </a:t>
            </a:r>
            <a:r>
              <a:rPr lang="tr-TR" b="1" dirty="0"/>
              <a:t>merkezi dağılım </a:t>
            </a:r>
            <a:r>
              <a:rPr lang="tr-TR" dirty="0"/>
              <a:t>diğeri de </a:t>
            </a:r>
            <a:r>
              <a:rPr lang="tr-TR" b="1" dirty="0"/>
              <a:t>yaygınlık ölçütü </a:t>
            </a:r>
            <a:r>
              <a:rPr lang="tr-TR" dirty="0"/>
              <a:t>olmak üzere iki özelliğini belirtmemiz halinde verilerimizin yapısını yeterince </a:t>
            </a:r>
            <a:r>
              <a:rPr lang="tr-TR" dirty="0" smtClean="0"/>
              <a:t>özetlemiş </a:t>
            </a:r>
            <a:r>
              <a:rPr lang="tr-TR" dirty="0"/>
              <a:t>oluruz. </a:t>
            </a:r>
          </a:p>
        </p:txBody>
      </p:sp>
    </p:spTree>
    <p:extLst>
      <p:ext uri="{BB962C8B-B14F-4D97-AF65-F5344CB8AC3E}">
        <p14:creationId xmlns:p14="http://schemas.microsoft.com/office/powerpoint/2010/main" val="8211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Geometrik Ortalama (GO)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89669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 smtClean="0"/>
                  <a:t>Örnek: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tr-TR" dirty="0" smtClean="0"/>
                  <a:t>Doğum ağırlığı 3,2 kg olan bir bebeğin ağırlığı altıncı ayın sonuna kadar her ay %25 artış gösteriyor.  Bebeğin ağırlığına </a:t>
                </a:r>
                <a:r>
                  <a:rPr lang="tr-TR" dirty="0"/>
                  <a:t>ilişkin geometrik </a:t>
                </a:r>
                <a:r>
                  <a:rPr lang="tr-TR" dirty="0" smtClean="0"/>
                  <a:t>ortalama nedir?</a:t>
                </a:r>
              </a:p>
              <a:p>
                <a:pPr lvl="1">
                  <a:lnSpc>
                    <a:spcPct val="150000"/>
                  </a:lnSpc>
                </a:pPr>
                <a:endParaRPr lang="tr-TR" dirty="0" smtClean="0"/>
              </a:p>
              <a:p>
                <a:pPr>
                  <a:lnSpc>
                    <a:spcPct val="150000"/>
                  </a:lnSpc>
                </a:pPr>
                <a:endParaRPr lang="tr-TR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𝐺𝑂</m:t>
                    </m:r>
                    <m:r>
                      <a:rPr lang="tr-TR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tr-TR" sz="2000" i="1" dirty="0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tr-TR" sz="2000" b="0" i="1" dirty="0" smtClean="0">
                            <a:latin typeface="Cambria Math"/>
                          </a:rPr>
                          <m:t>6</m:t>
                        </m:r>
                      </m:deg>
                      <m:e>
                        <m:r>
                          <a:rPr lang="tr-TR" sz="2000" b="0" i="1" dirty="0" smtClean="0">
                            <a:latin typeface="Cambria Math"/>
                          </a:rPr>
                          <m:t>3,2</m:t>
                        </m:r>
                        <m:r>
                          <a:rPr lang="tr-TR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tr-TR" sz="2000" b="0" i="1" dirty="0" smtClean="0">
                            <a:latin typeface="Cambria Math"/>
                          </a:rPr>
                          <m:t>4</m:t>
                        </m:r>
                        <m:r>
                          <a:rPr lang="tr-TR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tr-TR" sz="2000" b="0" i="1" dirty="0" smtClean="0">
                            <a:latin typeface="Cambria Math"/>
                          </a:rPr>
                          <m:t>5</m:t>
                        </m:r>
                        <m:r>
                          <a:rPr lang="tr-TR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tr-TR" sz="2000" b="0" i="1" dirty="0" smtClean="0">
                            <a:latin typeface="Cambria Math"/>
                          </a:rPr>
                          <m:t>6,25</m:t>
                        </m:r>
                        <m:r>
                          <a:rPr lang="tr-TR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tr-TR" sz="2000" b="0" i="1" dirty="0" smtClean="0">
                            <a:latin typeface="Cambria Math"/>
                          </a:rPr>
                          <m:t>7,81</m:t>
                        </m:r>
                        <m:r>
                          <a:rPr lang="tr-TR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tr-TR" sz="2000" b="0" i="1" dirty="0" smtClean="0">
                            <a:latin typeface="Cambria Math"/>
                          </a:rPr>
                          <m:t>9,76 </m:t>
                        </m:r>
                      </m:e>
                    </m:rad>
                  </m:oMath>
                </a14:m>
                <a:r>
                  <a:rPr lang="tr-TR" dirty="0" smtClean="0"/>
                  <a:t>= </a:t>
                </a:r>
                <a:r>
                  <a:rPr lang="tr-TR" dirty="0"/>
                  <a:t>5,58</a:t>
                </a:r>
                <a:endParaRPr lang="tr-TR" dirty="0" smtClean="0"/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896692"/>
              </a:xfrm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53772" r="69508" b="39978"/>
          <a:stretch/>
        </p:blipFill>
        <p:spPr bwMode="auto">
          <a:xfrm>
            <a:off x="6444208" y="6019624"/>
            <a:ext cx="2194172" cy="50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43969"/>
              </p:ext>
            </p:extLst>
          </p:nvPr>
        </p:nvGraphicFramePr>
        <p:xfrm>
          <a:off x="1475656" y="3983464"/>
          <a:ext cx="691276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152128"/>
                <a:gridCol w="1152128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tr-TR" sz="2400" b="1" dirty="0" smtClean="0"/>
                        <a:t>Ay</a:t>
                      </a:r>
                      <a:endParaRPr lang="tr-TR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2. Ay</a:t>
                      </a:r>
                      <a:endParaRPr lang="tr-TR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3. Ay</a:t>
                      </a:r>
                      <a:endParaRPr lang="tr-TR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4. Ay</a:t>
                      </a:r>
                      <a:endParaRPr lang="tr-TR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5. Ay</a:t>
                      </a:r>
                      <a:endParaRPr lang="tr-TR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6. Ay</a:t>
                      </a:r>
                      <a:endParaRPr lang="tr-TR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3,2 kg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 kg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 kg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6,25 kg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7,81 kg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9,76 kg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Geometrik Ortalama (GO)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Herhangi bir veri sıfır veya negatif değerli ise geometrik ortalama </a:t>
            </a:r>
            <a:r>
              <a:rPr lang="tr-TR" dirty="0" smtClean="0"/>
              <a:t>hesaplanamaz</a:t>
            </a:r>
          </a:p>
          <a:p>
            <a:pPr>
              <a:lnSpc>
                <a:spcPct val="150000"/>
              </a:lnSpc>
            </a:pPr>
            <a:r>
              <a:rPr lang="tr-TR" dirty="0"/>
              <a:t>Uç değerlerden aritmetik ortalama kadar </a:t>
            </a:r>
            <a:r>
              <a:rPr lang="tr-TR" dirty="0" smtClean="0"/>
              <a:t>etkilenmez</a:t>
            </a:r>
          </a:p>
          <a:p>
            <a:pPr>
              <a:lnSpc>
                <a:spcPct val="150000"/>
              </a:lnSpc>
            </a:pPr>
            <a:r>
              <a:rPr lang="tr-TR" dirty="0"/>
              <a:t>Aritmetik ortalamadan </a:t>
            </a:r>
            <a:r>
              <a:rPr lang="tr-TR" dirty="0" smtClean="0"/>
              <a:t>küçüktür</a:t>
            </a:r>
          </a:p>
          <a:p>
            <a:pPr>
              <a:lnSpc>
                <a:spcPct val="150000"/>
              </a:lnSpc>
            </a:pPr>
            <a:r>
              <a:rPr lang="tr-TR" dirty="0"/>
              <a:t>Gözlem sonuçlarının geometrik ortalamaya oranlarının çarpımları </a:t>
            </a:r>
            <a:r>
              <a:rPr lang="tr-TR" dirty="0" smtClean="0"/>
              <a:t>1’dir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40949" r="72010" b="49353"/>
          <a:stretch/>
        </p:blipFill>
        <p:spPr bwMode="auto">
          <a:xfrm>
            <a:off x="3766572" y="4797152"/>
            <a:ext cx="2965668" cy="10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1763688" y="3006080"/>
            <a:ext cx="6048672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tx1"/>
                </a:solidFill>
              </a:rPr>
              <a:t>YAYGINLIK ÖLÇÜTLERİ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tr-TR" sz="2400" b="1" dirty="0"/>
              <a:t>A</a:t>
            </a:r>
            <a:r>
              <a:rPr lang="tr-TR" sz="2400" b="1" dirty="0" smtClean="0"/>
              <a:t>ralık </a:t>
            </a:r>
            <a:r>
              <a:rPr lang="tr-TR" sz="2400" b="1" dirty="0"/>
              <a:t>(</a:t>
            </a:r>
            <a:r>
              <a:rPr lang="tr-TR" sz="2400" b="1" dirty="0" err="1"/>
              <a:t>range</a:t>
            </a:r>
            <a:r>
              <a:rPr lang="tr-TR" sz="2400" b="1" dirty="0"/>
              <a:t>)</a:t>
            </a:r>
          </a:p>
          <a:p>
            <a:pPr algn="just"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tr-TR" sz="2400" b="1" dirty="0" err="1" smtClean="0"/>
              <a:t>Persantil</a:t>
            </a:r>
            <a:endParaRPr lang="tr-TR" sz="2400" b="1" dirty="0" smtClean="0"/>
          </a:p>
          <a:p>
            <a:pPr algn="just"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tr-TR" sz="2400" b="1" dirty="0" smtClean="0"/>
              <a:t>Çeyrek sapma</a:t>
            </a:r>
            <a:endParaRPr lang="tr-TR" sz="2400" b="1" dirty="0"/>
          </a:p>
          <a:p>
            <a:pPr algn="just"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tr-TR" sz="2400" b="1" dirty="0" err="1"/>
              <a:t>V</a:t>
            </a:r>
            <a:r>
              <a:rPr lang="tr-TR" sz="2400" b="1" dirty="0" err="1" smtClean="0"/>
              <a:t>aryans</a:t>
            </a:r>
            <a:endParaRPr lang="tr-TR" sz="2400" b="1" dirty="0"/>
          </a:p>
          <a:p>
            <a:pPr algn="just"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tr-TR" sz="2400" b="1" dirty="0"/>
              <a:t>S</a:t>
            </a:r>
            <a:r>
              <a:rPr lang="tr-TR" sz="2400" b="1" dirty="0" smtClean="0"/>
              <a:t>tandart sapma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2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Aralık (</a:t>
            </a:r>
            <a:r>
              <a:rPr lang="tr-TR" b="1" dirty="0" err="1"/>
              <a:t>range</a:t>
            </a:r>
            <a:r>
              <a:rPr lang="tr-TR" b="1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tr-TR" dirty="0"/>
              <a:t>Verilerimizin en büyük ve en küçük değeri arasındaki farka </a:t>
            </a:r>
            <a:r>
              <a:rPr lang="tr-TR" b="1" dirty="0" err="1"/>
              <a:t>range</a:t>
            </a:r>
            <a:r>
              <a:rPr lang="tr-TR" b="1" dirty="0"/>
              <a:t> </a:t>
            </a:r>
            <a:r>
              <a:rPr lang="tr-TR" dirty="0"/>
              <a:t>denir. </a:t>
            </a:r>
            <a:endParaRPr lang="tr-TR" dirty="0" smtClean="0"/>
          </a:p>
          <a:p>
            <a:pPr>
              <a:spcAft>
                <a:spcPts val="1200"/>
              </a:spcAft>
            </a:pPr>
            <a:r>
              <a:rPr lang="tr-TR" dirty="0" smtClean="0"/>
              <a:t>Aralık </a:t>
            </a:r>
            <a:r>
              <a:rPr lang="tr-TR" dirty="0"/>
              <a:t>yerine genelde en küçük (</a:t>
            </a:r>
            <a:r>
              <a:rPr lang="tr-TR" dirty="0" smtClean="0"/>
              <a:t>minimum) </a:t>
            </a:r>
            <a:r>
              <a:rPr lang="tr-TR" dirty="0"/>
              <a:t>ve en büyük (</a:t>
            </a:r>
            <a:r>
              <a:rPr lang="tr-TR" dirty="0" err="1" smtClean="0"/>
              <a:t>maximum</a:t>
            </a:r>
            <a:r>
              <a:rPr lang="tr-TR" dirty="0" smtClean="0"/>
              <a:t>) </a:t>
            </a:r>
            <a:r>
              <a:rPr lang="tr-TR" dirty="0"/>
              <a:t>değerler verilir. </a:t>
            </a:r>
            <a:endParaRPr lang="tr-TR" dirty="0" smtClean="0"/>
          </a:p>
          <a:p>
            <a:pPr>
              <a:spcAft>
                <a:spcPts val="1200"/>
              </a:spcAft>
            </a:pPr>
            <a:r>
              <a:rPr lang="tr-TR" dirty="0" smtClean="0"/>
              <a:t>Uç </a:t>
            </a:r>
            <a:r>
              <a:rPr lang="tr-TR" dirty="0"/>
              <a:t>değerlerimizin fazla olması halinde aralık ölçütünün yeterince güvenilir olmayacağına dikkat edilmelidir</a:t>
            </a:r>
            <a:r>
              <a:rPr lang="tr-TR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dirty="0" smtClean="0"/>
              <a:t>    </a:t>
            </a:r>
            <a:r>
              <a:rPr lang="tr-TR" i="1" dirty="0" smtClean="0"/>
              <a:t>R = En büyük değer – En küçük değer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Aralık (</a:t>
            </a:r>
            <a:r>
              <a:rPr lang="tr-TR" b="1" dirty="0" err="1"/>
              <a:t>range</a:t>
            </a:r>
            <a:r>
              <a:rPr lang="tr-TR" b="1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tr-TR" dirty="0" smtClean="0"/>
              <a:t>Örnek;</a:t>
            </a:r>
          </a:p>
          <a:p>
            <a:pPr>
              <a:spcAft>
                <a:spcPts val="1200"/>
              </a:spcAft>
            </a:pPr>
            <a:r>
              <a:rPr lang="tr-TR" dirty="0" smtClean="0"/>
              <a:t>Aile hekimliği polikliniğe başvuran ve rastgele seçilen 10 obez hastanın VKİ aşağıdaki gibidir?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dirty="0" smtClean="0"/>
              <a:t>    30, 35, 32, 37, 33, 41, 34, 31, 36, 32   </a:t>
            </a:r>
            <a:endParaRPr lang="tr-TR" dirty="0"/>
          </a:p>
          <a:p>
            <a:pPr>
              <a:spcAft>
                <a:spcPts val="1200"/>
              </a:spcAft>
            </a:pPr>
            <a:r>
              <a:rPr lang="tr-TR" dirty="0" smtClean="0"/>
              <a:t>Bu veri için VKİ dağılım genişliği nedir?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dirty="0"/>
              <a:t>	</a:t>
            </a:r>
            <a:endParaRPr lang="tr-TR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73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Aralık (</a:t>
            </a:r>
            <a:r>
              <a:rPr lang="tr-TR" b="1" dirty="0" err="1"/>
              <a:t>range</a:t>
            </a:r>
            <a:r>
              <a:rPr lang="tr-TR" b="1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tr-TR" dirty="0"/>
              <a:t>Değişim genişliği, değişim aralığını gösteren bir dağılım ölçüsüdür. </a:t>
            </a:r>
            <a:endParaRPr lang="tr-TR" dirty="0" smtClean="0"/>
          </a:p>
          <a:p>
            <a:pPr>
              <a:spcAft>
                <a:spcPts val="1200"/>
              </a:spcAft>
            </a:pPr>
            <a:r>
              <a:rPr lang="tr-TR" dirty="0" smtClean="0"/>
              <a:t>Değişim </a:t>
            </a:r>
            <a:r>
              <a:rPr lang="tr-TR" dirty="0"/>
              <a:t>genişliğinin </a:t>
            </a:r>
            <a:r>
              <a:rPr lang="tr-TR" dirty="0" smtClean="0"/>
              <a:t>hesaplanmasında </a:t>
            </a:r>
            <a:r>
              <a:rPr lang="tr-TR" dirty="0"/>
              <a:t>sadece iki uç değer işleme alındığından, diğer değerlerin hiçbir etkisi yoktur.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0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Persantil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smtClean="0"/>
              <a:t>Yüzdelik)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Yüzdelik: Veri 100 </a:t>
            </a:r>
            <a:r>
              <a:rPr lang="tr-TR" dirty="0"/>
              <a:t>eşit parçaya ayrılır. (Y1, Y2…Y99)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Verilerimizi </a:t>
            </a:r>
            <a:r>
              <a:rPr lang="tr-TR" dirty="0"/>
              <a:t>küçükten büyüğe doğru sıraladığımızda veri adedinin %</a:t>
            </a:r>
            <a:r>
              <a:rPr lang="tr-TR" dirty="0" smtClean="0"/>
              <a:t>1’inin </a:t>
            </a:r>
            <a:r>
              <a:rPr lang="tr-TR" dirty="0"/>
              <a:t>bulunduğu kısma 1. </a:t>
            </a:r>
            <a:r>
              <a:rPr lang="tr-TR" dirty="0" err="1"/>
              <a:t>persantil</a:t>
            </a:r>
            <a:r>
              <a:rPr lang="tr-TR" dirty="0"/>
              <a:t>, yüzde </a:t>
            </a:r>
            <a:r>
              <a:rPr lang="tr-TR" dirty="0" smtClean="0"/>
              <a:t>50’sinin </a:t>
            </a:r>
            <a:r>
              <a:rPr lang="tr-TR" dirty="0"/>
              <a:t>bulunduğu sınıra 50. </a:t>
            </a:r>
            <a:r>
              <a:rPr lang="tr-TR" dirty="0" err="1"/>
              <a:t>persantil</a:t>
            </a:r>
            <a:r>
              <a:rPr lang="tr-TR" dirty="0"/>
              <a:t> denir. </a:t>
            </a:r>
            <a:endParaRPr lang="tr-TR" dirty="0" smtClean="0"/>
          </a:p>
          <a:p>
            <a:pPr marL="548640" lvl="2" indent="-27432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tr-TR" dirty="0"/>
              <a:t>Bir sınavdan </a:t>
            </a:r>
            <a:r>
              <a:rPr lang="tr-TR" dirty="0" smtClean="0"/>
              <a:t>81 </a:t>
            </a:r>
            <a:r>
              <a:rPr lang="tr-TR" dirty="0"/>
              <a:t>almak </a:t>
            </a:r>
            <a:r>
              <a:rPr lang="tr-TR" dirty="0" smtClean="0"/>
              <a:t>%81’lik </a:t>
            </a:r>
            <a:r>
              <a:rPr lang="tr-TR" dirty="0"/>
              <a:t>dilime girildiği anlamına gelmez ama alınan not sizi </a:t>
            </a:r>
            <a:r>
              <a:rPr lang="tr-TR" dirty="0" smtClean="0"/>
              <a:t>Y70’lik </a:t>
            </a:r>
            <a:r>
              <a:rPr lang="tr-TR" dirty="0"/>
              <a:t>dilime koymuşsa öğrencilerin </a:t>
            </a:r>
            <a:r>
              <a:rPr lang="tr-TR" dirty="0" smtClean="0"/>
              <a:t>%30’u </a:t>
            </a:r>
            <a:r>
              <a:rPr lang="tr-TR" dirty="0"/>
              <a:t>sizden daha yüksek not almış anlamına gelir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82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5501"/>
            <a:ext cx="7932466" cy="627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3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Çeyreklikler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tr-TR" dirty="0"/>
              <a:t>Küçükten büyüğe doğru sıralanmış verileri dört eşit parçaya bölen değerlere çeyrek değerler </a:t>
            </a:r>
            <a:r>
              <a:rPr lang="tr-TR" dirty="0" smtClean="0"/>
              <a:t>denir</a:t>
            </a:r>
            <a:r>
              <a:rPr lang="tr-TR" dirty="0"/>
              <a:t>.</a:t>
            </a:r>
          </a:p>
          <a:p>
            <a:pPr>
              <a:spcAft>
                <a:spcPts val="1200"/>
              </a:spcAft>
            </a:pPr>
            <a:r>
              <a:rPr lang="tr-TR" dirty="0" smtClean="0"/>
              <a:t>Çeyreklik (</a:t>
            </a:r>
            <a:r>
              <a:rPr lang="tr-TR" dirty="0"/>
              <a:t>Q</a:t>
            </a:r>
            <a:r>
              <a:rPr lang="tr-TR" dirty="0" smtClean="0"/>
              <a:t>) </a:t>
            </a:r>
            <a:r>
              <a:rPr lang="tr-TR" dirty="0"/>
              <a:t>: </a:t>
            </a:r>
            <a:r>
              <a:rPr lang="tr-TR" dirty="0" smtClean="0"/>
              <a:t>Veri 4 </a:t>
            </a:r>
            <a:r>
              <a:rPr lang="tr-TR" dirty="0"/>
              <a:t>eşit parçaya ayrılır </a:t>
            </a:r>
          </a:p>
          <a:p>
            <a:pPr lvl="1">
              <a:spcAft>
                <a:spcPts val="1200"/>
              </a:spcAft>
            </a:pPr>
            <a:r>
              <a:rPr lang="tr-TR" dirty="0"/>
              <a:t>Q1 = Y25,  Q2,= Y50 (Medyan) ,  Q3=Y75  karşılık gelir.</a:t>
            </a:r>
          </a:p>
          <a:p>
            <a:pPr>
              <a:spcAft>
                <a:spcPts val="1200"/>
              </a:spcAft>
            </a:pPr>
            <a:r>
              <a:rPr lang="tr-TR" dirty="0"/>
              <a:t>Tam %50 sınırındaki değer “ortanca” </a:t>
            </a:r>
            <a:r>
              <a:rPr lang="tr-TR" dirty="0" err="1"/>
              <a:t>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7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1115616" y="3006080"/>
            <a:ext cx="6696744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tx1"/>
                </a:solidFill>
              </a:rPr>
              <a:t>MERKEZİ DAĞILIM ÖLÇÜTLERİ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Çeyreklikler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tr-TR" sz="2800" dirty="0" smtClean="0"/>
              <a:t>Çeyreklikleri </a:t>
            </a:r>
            <a:r>
              <a:rPr lang="tr-TR" sz="2800" dirty="0"/>
              <a:t>bulmak için</a:t>
            </a:r>
          </a:p>
          <a:p>
            <a:pPr lvl="2">
              <a:spcAft>
                <a:spcPts val="1200"/>
              </a:spcAft>
            </a:pPr>
            <a:r>
              <a:rPr lang="tr-TR" sz="2400" dirty="0" smtClean="0"/>
              <a:t>Veriyi sırlayınız</a:t>
            </a:r>
            <a:endParaRPr lang="tr-TR" sz="2400" dirty="0"/>
          </a:p>
          <a:p>
            <a:pPr lvl="2">
              <a:spcAft>
                <a:spcPts val="1200"/>
              </a:spcAft>
            </a:pPr>
            <a:r>
              <a:rPr lang="tr-TR" sz="2400" dirty="0"/>
              <a:t>Tam ortası (Q2 Medyan) </a:t>
            </a:r>
          </a:p>
          <a:p>
            <a:pPr lvl="2">
              <a:spcAft>
                <a:spcPts val="1200"/>
              </a:spcAft>
            </a:pPr>
            <a:r>
              <a:rPr lang="tr-TR" sz="2400" dirty="0"/>
              <a:t>Q2’nin solunda kalan veri setinin ortası (medyanı)  Q1 </a:t>
            </a:r>
            <a:r>
              <a:rPr lang="tr-TR" sz="2400" dirty="0" err="1"/>
              <a:t>dir</a:t>
            </a:r>
            <a:r>
              <a:rPr lang="tr-TR" sz="2400" dirty="0"/>
              <a:t>.</a:t>
            </a:r>
          </a:p>
          <a:p>
            <a:pPr lvl="2">
              <a:spcAft>
                <a:spcPts val="1200"/>
              </a:spcAft>
            </a:pPr>
            <a:r>
              <a:rPr lang="tr-TR" sz="2400" dirty="0"/>
              <a:t>Q2’nin sağında kalan veri setinin ortası(medyanı) ise Q3 tür</a:t>
            </a:r>
            <a:r>
              <a:rPr lang="tr-TR" sz="2400" dirty="0" smtClean="0"/>
              <a:t>.</a:t>
            </a:r>
          </a:p>
          <a:p>
            <a:pPr marL="594360" lvl="2" indent="0">
              <a:spcAft>
                <a:spcPts val="1200"/>
              </a:spcAft>
              <a:buNone/>
            </a:pPr>
            <a:r>
              <a:rPr lang="tr-TR" sz="2400" dirty="0" smtClean="0"/>
              <a:t>Sıralı </a:t>
            </a:r>
            <a:r>
              <a:rPr lang="tr-TR" sz="2400" dirty="0"/>
              <a:t>verilerde, ortancadan küçük olan </a:t>
            </a:r>
            <a:r>
              <a:rPr lang="tr-TR" sz="2400" dirty="0" smtClean="0"/>
              <a:t>değerlerin ortancası </a:t>
            </a:r>
            <a:r>
              <a:rPr lang="tr-TR" sz="2400" dirty="0"/>
              <a:t>birinci çeyrek değer, ortancadan büyük olan verilerin ortancası üçüncü </a:t>
            </a:r>
            <a:r>
              <a:rPr lang="tr-TR" sz="2400" dirty="0" smtClean="0"/>
              <a:t>çeyrek değerdir</a:t>
            </a:r>
            <a:r>
              <a:rPr lang="tr-TR" sz="2400" dirty="0"/>
              <a:t>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6782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954360"/>
          </a:xfrm>
        </p:spPr>
        <p:txBody>
          <a:bodyPr>
            <a:normAutofit/>
          </a:bodyPr>
          <a:lstStyle/>
          <a:p>
            <a:r>
              <a:rPr lang="tr-TR" dirty="0" smtClean="0"/>
              <a:t>Çeyreklikler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35292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Örnek: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İlaçla </a:t>
            </a:r>
            <a:r>
              <a:rPr lang="tr-TR" sz="2400" dirty="0"/>
              <a:t>tedavi edilen 8 hastanın iyileşme süreleri gün olarak aşağıda verilmiştir.  </a:t>
            </a:r>
            <a:r>
              <a:rPr lang="tr-TR" sz="2400" dirty="0" smtClean="0"/>
              <a:t>Çeyrek </a:t>
            </a:r>
            <a:r>
              <a:rPr lang="tr-TR" sz="2400" dirty="0"/>
              <a:t>değerleri hesaplayınız</a:t>
            </a:r>
            <a:r>
              <a:rPr lang="tr-TR" sz="24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    30</a:t>
            </a:r>
            <a:r>
              <a:rPr lang="tr-TR" sz="2400" dirty="0"/>
              <a:t>, 20, 24, 40, 65, 70, 10, </a:t>
            </a:r>
            <a:r>
              <a:rPr lang="tr-TR" sz="2400" dirty="0" smtClean="0"/>
              <a:t>62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tr-TR" dirty="0" smtClean="0"/>
              <a:t>Öncelikle </a:t>
            </a:r>
            <a:r>
              <a:rPr lang="tr-TR" dirty="0"/>
              <a:t>olarak </a:t>
            </a:r>
            <a:r>
              <a:rPr lang="tr-TR" dirty="0" smtClean="0"/>
              <a:t>veriler sıralanmalı</a:t>
            </a:r>
            <a:endParaRPr lang="tr-TR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tr-TR" dirty="0"/>
              <a:t>X</a:t>
            </a:r>
            <a:r>
              <a:rPr lang="tr-TR" baseline="-25000" dirty="0"/>
              <a:t>1 </a:t>
            </a:r>
            <a:r>
              <a:rPr lang="tr-TR" dirty="0"/>
              <a:t> </a:t>
            </a:r>
            <a:r>
              <a:rPr lang="tr-TR" dirty="0" smtClean="0"/>
              <a:t> X</a:t>
            </a:r>
            <a:r>
              <a:rPr lang="tr-TR" baseline="-25000" dirty="0" smtClean="0"/>
              <a:t>2 </a:t>
            </a:r>
            <a:r>
              <a:rPr lang="tr-TR" dirty="0" smtClean="0"/>
              <a:t>  </a:t>
            </a:r>
            <a:r>
              <a:rPr lang="tr-TR" dirty="0"/>
              <a:t>X</a:t>
            </a:r>
            <a:r>
              <a:rPr lang="tr-TR" baseline="-25000" dirty="0"/>
              <a:t>3</a:t>
            </a:r>
            <a:r>
              <a:rPr lang="tr-TR" dirty="0"/>
              <a:t> </a:t>
            </a:r>
            <a:r>
              <a:rPr lang="tr-TR" dirty="0" smtClean="0"/>
              <a:t> X</a:t>
            </a:r>
            <a:r>
              <a:rPr lang="tr-TR" baseline="-25000" dirty="0" smtClean="0"/>
              <a:t>4</a:t>
            </a:r>
            <a:r>
              <a:rPr lang="tr-TR" dirty="0" smtClean="0"/>
              <a:t>  X</a:t>
            </a:r>
            <a:r>
              <a:rPr lang="tr-TR" baseline="-25000" dirty="0" smtClean="0"/>
              <a:t>5</a:t>
            </a:r>
            <a:r>
              <a:rPr lang="tr-TR" dirty="0" smtClean="0"/>
              <a:t>  X</a:t>
            </a:r>
            <a:r>
              <a:rPr lang="tr-TR" baseline="-25000" dirty="0" smtClean="0"/>
              <a:t>6</a:t>
            </a:r>
            <a:r>
              <a:rPr lang="tr-TR" dirty="0" smtClean="0"/>
              <a:t>  X</a:t>
            </a:r>
            <a:r>
              <a:rPr lang="tr-TR" baseline="-25000" dirty="0" smtClean="0"/>
              <a:t>7</a:t>
            </a:r>
            <a:r>
              <a:rPr lang="tr-TR" dirty="0" smtClean="0"/>
              <a:t>  X</a:t>
            </a:r>
            <a:r>
              <a:rPr lang="tr-TR" baseline="-25000" dirty="0" smtClean="0"/>
              <a:t>8</a:t>
            </a:r>
            <a:r>
              <a:rPr lang="tr-TR" dirty="0" smtClean="0"/>
              <a:t> </a:t>
            </a:r>
            <a:endParaRPr lang="tr-TR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tr-TR" dirty="0" smtClean="0"/>
              <a:t>10  </a:t>
            </a:r>
            <a:r>
              <a:rPr lang="tr-TR" dirty="0"/>
              <a:t>20 </a:t>
            </a:r>
            <a:r>
              <a:rPr lang="tr-TR" dirty="0" smtClean="0"/>
              <a:t> 24  30  40  </a:t>
            </a:r>
            <a:r>
              <a:rPr lang="tr-TR" dirty="0"/>
              <a:t>62 </a:t>
            </a:r>
            <a:r>
              <a:rPr lang="tr-TR" dirty="0" smtClean="0"/>
              <a:t> 65  70</a:t>
            </a:r>
            <a:endParaRPr lang="tr-TR" dirty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153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792088"/>
          </a:xfrm>
        </p:spPr>
        <p:txBody>
          <a:bodyPr>
            <a:normAutofit/>
          </a:bodyPr>
          <a:lstStyle/>
          <a:p>
            <a:r>
              <a:rPr lang="tr-TR" dirty="0" smtClean="0"/>
              <a:t>Çeyreklikler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352928" cy="4572000"/>
          </a:xfrm>
        </p:spPr>
        <p:txBody>
          <a:bodyPr>
            <a:normAutofit/>
          </a:bodyPr>
          <a:lstStyle/>
          <a:p>
            <a:pPr marL="274320" lvl="1" indent="0">
              <a:lnSpc>
                <a:spcPct val="150000"/>
              </a:lnSpc>
              <a:buNone/>
            </a:pPr>
            <a:r>
              <a:rPr lang="tr-TR" dirty="0" smtClean="0"/>
              <a:t>X</a:t>
            </a:r>
            <a:r>
              <a:rPr lang="tr-TR" baseline="-25000" dirty="0" smtClean="0"/>
              <a:t>1 </a:t>
            </a:r>
            <a:r>
              <a:rPr lang="tr-TR" dirty="0" smtClean="0"/>
              <a:t> X</a:t>
            </a:r>
            <a:r>
              <a:rPr lang="tr-TR" baseline="-25000" dirty="0" smtClean="0"/>
              <a:t>2</a:t>
            </a:r>
            <a:r>
              <a:rPr lang="tr-TR" dirty="0" smtClean="0"/>
              <a:t>  X</a:t>
            </a:r>
            <a:r>
              <a:rPr lang="tr-TR" baseline="-25000" dirty="0" smtClean="0"/>
              <a:t>3</a:t>
            </a:r>
            <a:r>
              <a:rPr lang="tr-TR" dirty="0" smtClean="0"/>
              <a:t> X</a:t>
            </a:r>
            <a:r>
              <a:rPr lang="tr-TR" baseline="-25000" dirty="0" smtClean="0"/>
              <a:t>4</a:t>
            </a:r>
            <a:r>
              <a:rPr lang="tr-TR" dirty="0" smtClean="0"/>
              <a:t> X</a:t>
            </a:r>
            <a:r>
              <a:rPr lang="tr-TR" baseline="-25000" dirty="0" smtClean="0"/>
              <a:t>5</a:t>
            </a:r>
            <a:r>
              <a:rPr lang="tr-TR" dirty="0" smtClean="0"/>
              <a:t> X</a:t>
            </a:r>
            <a:r>
              <a:rPr lang="tr-TR" baseline="-25000" dirty="0" smtClean="0"/>
              <a:t>6</a:t>
            </a:r>
            <a:r>
              <a:rPr lang="tr-TR" dirty="0" smtClean="0"/>
              <a:t> X</a:t>
            </a:r>
            <a:r>
              <a:rPr lang="tr-TR" baseline="-25000" dirty="0" smtClean="0"/>
              <a:t>7</a:t>
            </a:r>
            <a:r>
              <a:rPr lang="tr-TR" dirty="0" smtClean="0"/>
              <a:t> X</a:t>
            </a:r>
            <a:r>
              <a:rPr lang="tr-TR" baseline="-25000" dirty="0" smtClean="0"/>
              <a:t>8</a:t>
            </a:r>
            <a:r>
              <a:rPr lang="tr-TR" dirty="0" smtClean="0"/>
              <a:t> </a:t>
            </a:r>
            <a:endParaRPr lang="tr-TR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tr-TR" dirty="0"/>
              <a:t>10 20 24 30 40 62 65 70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 smtClean="0"/>
              <a:t>Ortancadan </a:t>
            </a:r>
            <a:r>
              <a:rPr lang="tr-TR" sz="2400" dirty="0"/>
              <a:t>küçük olan değerlerin </a:t>
            </a:r>
            <a:r>
              <a:rPr lang="tr-TR" sz="2400" dirty="0" smtClean="0"/>
              <a:t>ortancası </a:t>
            </a:r>
            <a:r>
              <a:rPr lang="tr-TR" sz="2400" dirty="0"/>
              <a:t>birinci çeyrek değere, ortancadan büyük değerlerin ortancası üçüncü çeyrek </a:t>
            </a:r>
            <a:r>
              <a:rPr lang="tr-TR" sz="2400" dirty="0" smtClean="0"/>
              <a:t>değerdir</a:t>
            </a:r>
            <a:r>
              <a:rPr lang="tr-TR" sz="2400" dirty="0"/>
              <a:t>. </a:t>
            </a:r>
            <a:endParaRPr lang="tr-TR" sz="2400" dirty="0" smtClean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50000" r="43777" b="44355"/>
          <a:stretch/>
        </p:blipFill>
        <p:spPr bwMode="auto">
          <a:xfrm>
            <a:off x="827585" y="2564904"/>
            <a:ext cx="69127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43333" r="44597" b="38710"/>
          <a:stretch/>
        </p:blipFill>
        <p:spPr bwMode="auto">
          <a:xfrm>
            <a:off x="1355546" y="4869160"/>
            <a:ext cx="55927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2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792088"/>
          </a:xfrm>
        </p:spPr>
        <p:txBody>
          <a:bodyPr>
            <a:normAutofit/>
          </a:bodyPr>
          <a:lstStyle/>
          <a:p>
            <a:r>
              <a:rPr lang="tr-TR" dirty="0" smtClean="0"/>
              <a:t>Çeyreklikler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35292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Örnek;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İleri </a:t>
            </a:r>
            <a:r>
              <a:rPr lang="tr-TR" sz="2400" dirty="0"/>
              <a:t>yaşlı 9 </a:t>
            </a:r>
            <a:r>
              <a:rPr lang="tr-TR" sz="2400" dirty="0" smtClean="0"/>
              <a:t>kadına </a:t>
            </a:r>
            <a:r>
              <a:rPr lang="tr-TR" sz="2400" dirty="0"/>
              <a:t>ait </a:t>
            </a:r>
            <a:r>
              <a:rPr lang="tr-TR" sz="2400" dirty="0" err="1"/>
              <a:t>sistolik</a:t>
            </a:r>
            <a:r>
              <a:rPr lang="tr-TR" sz="2400" dirty="0"/>
              <a:t> kan basınçları aşağıda verilmiştir</a:t>
            </a:r>
            <a:r>
              <a:rPr lang="tr-TR" sz="2400" dirty="0" smtClean="0"/>
              <a:t>. </a:t>
            </a:r>
            <a:r>
              <a:rPr lang="tr-TR" sz="2400" dirty="0"/>
              <a:t>Çeyreklikleri hesaplayınız.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151</a:t>
            </a:r>
            <a:r>
              <a:rPr lang="tr-TR" sz="2400" dirty="0"/>
              <a:t>, 124, 132, 170, 146, 124, 113, 111, </a:t>
            </a:r>
            <a:r>
              <a:rPr lang="tr-TR" sz="2400" dirty="0" smtClean="0"/>
              <a:t>134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Öncelikle veriler sıralanmalı</a:t>
            </a: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47500" r="43426" b="24583"/>
          <a:stretch/>
        </p:blipFill>
        <p:spPr bwMode="auto">
          <a:xfrm>
            <a:off x="1835696" y="4221088"/>
            <a:ext cx="551774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954360"/>
          </a:xfrm>
        </p:spPr>
        <p:txBody>
          <a:bodyPr>
            <a:normAutofit/>
          </a:bodyPr>
          <a:lstStyle/>
          <a:p>
            <a:r>
              <a:rPr lang="tr-TR" dirty="0" smtClean="0"/>
              <a:t>Çeyreklikler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633865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Örnek: </a:t>
            </a:r>
            <a:r>
              <a:rPr lang="tr-TR" sz="2400" i="1" dirty="0" smtClean="0"/>
              <a:t>8 </a:t>
            </a:r>
            <a:r>
              <a:rPr lang="tr-TR" sz="2400" i="1" dirty="0"/>
              <a:t>bireyin boy </a:t>
            </a:r>
            <a:r>
              <a:rPr lang="tr-TR" sz="2400" i="1" dirty="0" smtClean="0"/>
              <a:t>ölçümleri tabloda verilmiştir.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/>
              <a:t>Bu </a:t>
            </a:r>
            <a:r>
              <a:rPr lang="tr-TR" sz="2400" i="1" dirty="0"/>
              <a:t>veri setinde </a:t>
            </a:r>
            <a:endParaRPr lang="tr-TR" sz="2400" i="1" dirty="0" smtClean="0"/>
          </a:p>
          <a:p>
            <a:pPr>
              <a:lnSpc>
                <a:spcPct val="150000"/>
              </a:lnSpc>
            </a:pPr>
            <a:r>
              <a:rPr lang="tr-TR" sz="2400" i="1" dirty="0" smtClean="0"/>
              <a:t>Ortanca (Q2) = (160+166)/2=163 değeridir</a:t>
            </a:r>
            <a:r>
              <a:rPr lang="tr-TR" sz="2400" i="1" dirty="0"/>
              <a:t>. 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i="1" dirty="0" smtClean="0"/>
              <a:t>Q1 = </a:t>
            </a:r>
            <a:r>
              <a:rPr lang="tr-TR" sz="2400" i="1" dirty="0"/>
              <a:t>(</a:t>
            </a:r>
            <a:r>
              <a:rPr lang="tr-TR" sz="2400" i="1" dirty="0" smtClean="0"/>
              <a:t>148+154)/2=151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/>
              <a:t>Q3 </a:t>
            </a:r>
            <a:r>
              <a:rPr lang="tr-TR" sz="2400" i="1" dirty="0"/>
              <a:t>= (</a:t>
            </a:r>
            <a:r>
              <a:rPr lang="tr-TR" sz="2400" i="1" dirty="0" smtClean="0"/>
              <a:t>170+176)/2=173</a:t>
            </a:r>
            <a:endParaRPr lang="tr-TR" sz="2400" dirty="0" smtClean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grpSp>
        <p:nvGrpSpPr>
          <p:cNvPr id="4" name="Grup 3"/>
          <p:cNvGrpSpPr/>
          <p:nvPr/>
        </p:nvGrpSpPr>
        <p:grpSpPr>
          <a:xfrm>
            <a:off x="6372200" y="1412776"/>
            <a:ext cx="2690544" cy="3888432"/>
            <a:chOff x="2294112" y="2420888"/>
            <a:chExt cx="2402512" cy="30633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4" t="46459" r="54671" b="24798"/>
            <a:stretch/>
          </p:blipFill>
          <p:spPr bwMode="auto">
            <a:xfrm>
              <a:off x="2294112" y="2420888"/>
              <a:ext cx="2402512" cy="210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0" t="26109" r="54987" b="59375"/>
            <a:stretch/>
          </p:blipFill>
          <p:spPr bwMode="auto">
            <a:xfrm>
              <a:off x="2344994" y="4422364"/>
              <a:ext cx="2300748" cy="10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14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954360"/>
          </a:xfrm>
        </p:spPr>
        <p:txBody>
          <a:bodyPr>
            <a:normAutofit/>
          </a:bodyPr>
          <a:lstStyle/>
          <a:p>
            <a:r>
              <a:rPr lang="tr-TR" dirty="0" smtClean="0"/>
              <a:t>Çeyrek sapma (Q)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340768"/>
                <a:ext cx="8280920" cy="496855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sz="2400" dirty="0" smtClean="0"/>
                  <a:t>Ortalama yerine ortanca kullanıldığında ya da veri setinde aşırı uç değerler bulunduğunda değişim genişliği yerine çeyrek sapma kullanılır. 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400" dirty="0" smtClean="0"/>
                  <a:t>Çeyrek sapma Q </a:t>
                </a:r>
                <a:r>
                  <a:rPr lang="tr-TR" sz="2400" dirty="0"/>
                  <a:t>ile gösterilir</a:t>
                </a:r>
                <a:r>
                  <a:rPr lang="tr-TR" sz="240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tr-T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tr-TR" sz="2400" dirty="0" smtClean="0"/>
                  <a:t>       </a:t>
                </a:r>
                <a:r>
                  <a:rPr lang="tr-TR" dirty="0" smtClean="0"/>
                  <a:t>Q</a:t>
                </a:r>
                <a:r>
                  <a:rPr lang="tr-T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𝑄</m:t>
                        </m:r>
                        <m:r>
                          <a:rPr lang="tr-TR" i="1">
                            <a:latin typeface="Cambria Math"/>
                          </a:rPr>
                          <m:t>3−</m:t>
                        </m:r>
                        <m:r>
                          <a:rPr lang="tr-TR" i="1">
                            <a:latin typeface="Cambria Math"/>
                          </a:rPr>
                          <m:t>𝑄</m:t>
                        </m:r>
                        <m:r>
                          <a:rPr lang="tr-T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tr-TR" sz="2400" dirty="0" smtClean="0"/>
              </a:p>
              <a:p>
                <a:pPr lvl="1">
                  <a:lnSpc>
                    <a:spcPct val="150000"/>
                  </a:lnSpc>
                </a:pPr>
                <a:endParaRPr lang="tr-TR" sz="2200" dirty="0" smtClean="0"/>
              </a:p>
              <a:p>
                <a:pPr marL="320040" lvl="1" indent="0">
                  <a:lnSpc>
                    <a:spcPct val="150000"/>
                  </a:lnSpc>
                  <a:buNone/>
                </a:pPr>
                <a:r>
                  <a:rPr lang="tr-TR" sz="2200" dirty="0" smtClean="0"/>
                  <a:t>   Q: </a:t>
                </a:r>
                <a:r>
                  <a:rPr lang="tr-TR" sz="2200" dirty="0"/>
                  <a:t>Çeyrek sapma </a:t>
                </a:r>
                <a:endParaRPr lang="tr-TR" sz="2200" dirty="0" smtClean="0"/>
              </a:p>
              <a:p>
                <a:pPr marL="320040" lvl="1" indent="0">
                  <a:lnSpc>
                    <a:spcPct val="150000"/>
                  </a:lnSpc>
                  <a:buNone/>
                </a:pPr>
                <a:r>
                  <a:rPr lang="tr-TR" sz="2200" dirty="0" smtClean="0"/>
                  <a:t>   Q1: </a:t>
                </a:r>
                <a:r>
                  <a:rPr lang="tr-TR" sz="2200" dirty="0"/>
                  <a:t>Birinci çeyreklik </a:t>
                </a:r>
                <a:endParaRPr lang="tr-TR" sz="2200" dirty="0" smtClean="0"/>
              </a:p>
              <a:p>
                <a:pPr marL="320040" lvl="1" indent="0">
                  <a:lnSpc>
                    <a:spcPct val="150000"/>
                  </a:lnSpc>
                  <a:buNone/>
                </a:pPr>
                <a:r>
                  <a:rPr lang="tr-TR" sz="2200" dirty="0" smtClean="0"/>
                  <a:t>   Q3: </a:t>
                </a:r>
                <a:r>
                  <a:rPr lang="tr-TR" sz="2200" dirty="0"/>
                  <a:t>Üçüncü çeyrekliktir</a:t>
                </a:r>
                <a:endParaRPr lang="tr-TR" sz="22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340768"/>
                <a:ext cx="8280920" cy="4968552"/>
              </a:xfrm>
              <a:blipFill rotWithShape="1">
                <a:blip r:embed="rId2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8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954360"/>
          </a:xfrm>
        </p:spPr>
        <p:txBody>
          <a:bodyPr>
            <a:normAutofit/>
          </a:bodyPr>
          <a:lstStyle/>
          <a:p>
            <a:r>
              <a:rPr lang="tr-TR" dirty="0" smtClean="0"/>
              <a:t>Çeyrek sapma (Q)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340768"/>
                <a:ext cx="8280920" cy="496855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sz="2800" dirty="0" smtClean="0"/>
                  <a:t>Örnek: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tr-TR" dirty="0" smtClean="0"/>
                  <a:t>Altı hastanın </a:t>
                </a:r>
                <a:r>
                  <a:rPr lang="tr-TR" dirty="0"/>
                  <a:t>iyileşme süreleri gün olarak aşağıda verilmiştir. Çeyrek sapma değerini hesaplayınız. </a:t>
                </a:r>
                <a:endParaRPr lang="tr-TR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tr-TR" sz="1800" dirty="0" smtClean="0"/>
                  <a:t>10</a:t>
                </a:r>
                <a:r>
                  <a:rPr lang="tr-TR" sz="1800" dirty="0"/>
                  <a:t>, 20, </a:t>
                </a:r>
                <a:r>
                  <a:rPr lang="tr-TR" sz="1800" dirty="0" smtClean="0"/>
                  <a:t>22, 12, 8, 6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tr-TR" sz="2400" dirty="0" smtClean="0"/>
                  <a:t>            6,   8,  10,  12,   20,   22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tr-TR" sz="2400" dirty="0" smtClean="0"/>
                  <a:t>          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tr-TR" sz="2400" dirty="0"/>
                  <a:t> </a:t>
                </a:r>
                <a:r>
                  <a:rPr lang="tr-TR" sz="2400" dirty="0" smtClean="0"/>
                  <a:t>            Q</a:t>
                </a:r>
                <a:r>
                  <a:rPr lang="tr-TR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</a:rPr>
                          <m:t>𝑄</m:t>
                        </m:r>
                        <m:r>
                          <a:rPr lang="tr-TR" sz="2400" i="1">
                            <a:latin typeface="Cambria Math"/>
                          </a:rPr>
                          <m:t>3−</m:t>
                        </m:r>
                        <m:r>
                          <a:rPr lang="tr-TR" sz="2400" i="1">
                            <a:latin typeface="Cambria Math"/>
                          </a:rPr>
                          <m:t>𝑄</m:t>
                        </m:r>
                        <m:r>
                          <a:rPr lang="tr-T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tr-TR" sz="2400" dirty="0" smtClean="0"/>
              </a:p>
              <a:p>
                <a:pPr>
                  <a:lnSpc>
                    <a:spcPct val="150000"/>
                  </a:lnSpc>
                </a:pPr>
                <a:endParaRPr lang="tr-TR" sz="20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340768"/>
                <a:ext cx="8280920" cy="4968552"/>
              </a:xfrm>
              <a:blipFill rotWithShape="1">
                <a:blip r:embed="rId2"/>
                <a:stretch>
                  <a:fillRect l="-884" r="-15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666528" y="3846786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3115632" y="3815254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2028938" y="4359218"/>
            <a:ext cx="382822" cy="797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 flipV="1">
            <a:off x="2123728" y="4303986"/>
            <a:ext cx="1023436" cy="853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ikdörtgen 19"/>
              <p:cNvSpPr/>
              <p:nvPr/>
            </p:nvSpPr>
            <p:spPr>
              <a:xfrm>
                <a:off x="3779912" y="5013176"/>
                <a:ext cx="3362672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400" dirty="0"/>
                  <a:t>Q</a:t>
                </a:r>
                <a:r>
                  <a:rPr lang="tr-TR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</a:rPr>
                          <m:t>20</m:t>
                        </m:r>
                        <m:r>
                          <a:rPr lang="tr-TR" sz="2400" i="1">
                            <a:latin typeface="Cambria Math"/>
                          </a:rPr>
                          <m:t>−</m:t>
                        </m:r>
                        <m:r>
                          <a:rPr lang="tr-TR" sz="24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tr-TR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2400" dirty="0"/>
                  <a:t> = 6</a:t>
                </a:r>
              </a:p>
            </p:txBody>
          </p:sp>
        </mc:Choice>
        <mc:Fallback>
          <p:sp>
            <p:nvSpPr>
              <p:cNvPr id="20" name="Dikdörtgen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013176"/>
                <a:ext cx="3362672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9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782960"/>
          </a:xfrm>
        </p:spPr>
        <p:txBody>
          <a:bodyPr/>
          <a:lstStyle/>
          <a:p>
            <a:r>
              <a:rPr lang="tr-TR" dirty="0" err="1"/>
              <a:t>Varyans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073770"/>
            <a:ext cx="7772400" cy="53075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Verilerin dağılımını ölçmenin bir yolu, her bir gözlemin aritmetik ortalamadan ne kadar sapma gösterdiğine bakmaktır.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/>
              <a:t>Varyans</a:t>
            </a:r>
            <a:r>
              <a:rPr lang="tr-TR" dirty="0"/>
              <a:t> gözlem sonuçlarının aritmetik ortalamadan ne ölçüde farklı </a:t>
            </a:r>
            <a:r>
              <a:rPr lang="tr-TR" dirty="0" smtClean="0"/>
              <a:t>olabileceğini </a:t>
            </a:r>
            <a:r>
              <a:rPr lang="tr-TR" dirty="0"/>
              <a:t>ortaya koyan bir dağılım ölçüsüdür.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Her </a:t>
            </a:r>
            <a:r>
              <a:rPr lang="tr-TR" dirty="0"/>
              <a:t>bir değerin aritmetik ortalamadan olan uzaklığının </a:t>
            </a:r>
            <a:r>
              <a:rPr lang="tr-TR" dirty="0" smtClean="0"/>
              <a:t>karelerinin toplamının birim sayısına bölünmesi ile hesaplanır.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5800"/>
            <a:ext cx="7772400" cy="782960"/>
          </a:xfrm>
        </p:spPr>
        <p:txBody>
          <a:bodyPr/>
          <a:lstStyle/>
          <a:p>
            <a:r>
              <a:rPr lang="tr-TR" dirty="0" err="1"/>
              <a:t>Varyans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953344"/>
            <a:ext cx="7772400" cy="4572000"/>
          </a:xfrm>
        </p:spPr>
        <p:txBody>
          <a:bodyPr>
            <a:normAutofit/>
          </a:bodyPr>
          <a:lstStyle/>
          <a:p>
            <a:r>
              <a:rPr lang="tr-TR" dirty="0" smtClean="0"/>
              <a:t>Örneklem </a:t>
            </a:r>
            <a:r>
              <a:rPr lang="tr-TR" dirty="0" err="1"/>
              <a:t>varyansı</a:t>
            </a:r>
            <a:r>
              <a:rPr lang="tr-TR" dirty="0"/>
              <a:t> </a:t>
            </a:r>
            <a:r>
              <a:rPr lang="tr-TR" dirty="0" smtClean="0"/>
              <a:t>s</a:t>
            </a:r>
            <a:r>
              <a:rPr lang="tr-TR" baseline="30000" dirty="0" smtClean="0"/>
              <a:t>2</a:t>
            </a:r>
            <a:r>
              <a:rPr lang="tr-TR" dirty="0"/>
              <a:t>, </a:t>
            </a:r>
            <a:r>
              <a:rPr lang="tr-TR" dirty="0"/>
              <a:t>k</a:t>
            </a:r>
            <a:r>
              <a:rPr lang="tr-TR" dirty="0" smtClean="0"/>
              <a:t>itle </a:t>
            </a:r>
            <a:r>
              <a:rPr lang="tr-TR" dirty="0" err="1" smtClean="0"/>
              <a:t>varyansı</a:t>
            </a:r>
            <a:r>
              <a:rPr lang="tr-TR" dirty="0" smtClean="0"/>
              <a:t>        ile gösterilir.</a:t>
            </a:r>
            <a:endParaRPr lang="tr-TR" baseline="30000" dirty="0"/>
          </a:p>
        </p:txBody>
      </p:sp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20" y="3732510"/>
            <a:ext cx="2362530" cy="962159"/>
          </a:xfrm>
          <a:prstGeom prst="rect">
            <a:avLst/>
          </a:prstGeom>
        </p:spPr>
      </p:pic>
      <p:pic>
        <p:nvPicPr>
          <p:cNvPr id="6" name="Resim 5" descr="Ekran Kırpm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0" r="31850" b="80247"/>
          <a:stretch/>
        </p:blipFill>
        <p:spPr>
          <a:xfrm>
            <a:off x="827584" y="3929450"/>
            <a:ext cx="1947204" cy="751183"/>
          </a:xfrm>
          <a:prstGeom prst="rect">
            <a:avLst/>
          </a:prstGeom>
        </p:spPr>
      </p:pic>
      <p:sp>
        <p:nvSpPr>
          <p:cNvPr id="7" name="Satır Belirtme Çizgisi 1 6"/>
          <p:cNvSpPr/>
          <p:nvPr/>
        </p:nvSpPr>
        <p:spPr>
          <a:xfrm>
            <a:off x="7357708" y="3031514"/>
            <a:ext cx="1201532" cy="845012"/>
          </a:xfrm>
          <a:prstGeom prst="borderCallout1">
            <a:avLst>
              <a:gd name="adj1" fmla="val 48421"/>
              <a:gd name="adj2" fmla="val -6049"/>
              <a:gd name="adj3" fmla="val 147407"/>
              <a:gd name="adj4" fmla="val -27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Popülasyon </a:t>
            </a:r>
            <a:r>
              <a:rPr lang="tr-TR" dirty="0" err="1" smtClean="0"/>
              <a:t>Varyansı</a:t>
            </a:r>
            <a:endParaRPr lang="tr-TR" dirty="0"/>
          </a:p>
        </p:txBody>
      </p:sp>
      <p:sp>
        <p:nvSpPr>
          <p:cNvPr id="8" name="Satır Belirtme Çizgisi 1 7"/>
          <p:cNvSpPr/>
          <p:nvPr/>
        </p:nvSpPr>
        <p:spPr>
          <a:xfrm>
            <a:off x="3253252" y="3012430"/>
            <a:ext cx="1201532" cy="845012"/>
          </a:xfrm>
          <a:prstGeom prst="borderCallout1">
            <a:avLst>
              <a:gd name="adj1" fmla="val 48421"/>
              <a:gd name="adj2" fmla="val -6049"/>
              <a:gd name="adj3" fmla="val 147407"/>
              <a:gd name="adj4" fmla="val -38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Örneklem </a:t>
            </a:r>
            <a:r>
              <a:rPr lang="tr-TR" dirty="0" err="1" smtClean="0"/>
              <a:t>Varyansı</a:t>
            </a:r>
            <a:endParaRPr lang="tr-TR" dirty="0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41502" r="75948" b="16996"/>
          <a:stretch/>
        </p:blipFill>
        <p:spPr>
          <a:xfrm>
            <a:off x="5676388" y="2036323"/>
            <a:ext cx="457200" cy="3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860422"/>
            <a:ext cx="8528423" cy="53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tr-TR" sz="2400" b="1" dirty="0"/>
              <a:t>Aritmetik ortalama (MEAN)</a:t>
            </a:r>
          </a:p>
          <a:p>
            <a:pPr algn="just"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tr-TR" sz="2400" b="1" dirty="0" smtClean="0"/>
              <a:t>Ortanca değer (MEDİAN)</a:t>
            </a:r>
          </a:p>
          <a:p>
            <a:pPr algn="just"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tr-TR" sz="2400" b="1" dirty="0" smtClean="0"/>
              <a:t>Tepe </a:t>
            </a:r>
            <a:r>
              <a:rPr lang="tr-TR" sz="2400" b="1" dirty="0"/>
              <a:t>Noktası (MOD</a:t>
            </a:r>
            <a:r>
              <a:rPr lang="tr-TR" sz="2400" b="1" dirty="0" smtClean="0"/>
              <a:t>)</a:t>
            </a:r>
          </a:p>
          <a:p>
            <a:pPr algn="just"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tr-TR" sz="2400" b="1" dirty="0" smtClean="0"/>
              <a:t>Geometrik Ortalama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9572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sapma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Standart sapma </a:t>
            </a:r>
            <a:r>
              <a:rPr lang="tr-TR" dirty="0" err="1"/>
              <a:t>varyansın</a:t>
            </a:r>
            <a:r>
              <a:rPr lang="tr-TR" dirty="0"/>
              <a:t> kareköküdür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Standart </a:t>
            </a:r>
            <a:r>
              <a:rPr lang="tr-TR" dirty="0"/>
              <a:t>sapmayı verilerin ortalamadan sapma dereceleri olarak </a:t>
            </a:r>
            <a:r>
              <a:rPr lang="tr-TR" dirty="0" smtClean="0"/>
              <a:t>düşünebiliriz</a:t>
            </a:r>
            <a:r>
              <a:rPr lang="tr-TR" dirty="0"/>
              <a:t>. 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2552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İçerik Yer Tutucusu 3" descr="Ekran Kırpm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3861048"/>
            <a:ext cx="2314898" cy="1028844"/>
          </a:xfrm>
          <a:prstGeom prst="rect">
            <a:avLst/>
          </a:prstGeom>
        </p:spPr>
      </p:pic>
      <p:sp>
        <p:nvSpPr>
          <p:cNvPr id="8" name="Satır Belirtme Çizgisi 1 7"/>
          <p:cNvSpPr/>
          <p:nvPr/>
        </p:nvSpPr>
        <p:spPr>
          <a:xfrm>
            <a:off x="5868144" y="2092441"/>
            <a:ext cx="1937198" cy="845012"/>
          </a:xfrm>
          <a:prstGeom prst="borderCallout1">
            <a:avLst>
              <a:gd name="adj1" fmla="val 48421"/>
              <a:gd name="adj2" fmla="val -6049"/>
              <a:gd name="adj3" fmla="val 84575"/>
              <a:gd name="adj4" fmla="val -55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Örneklem </a:t>
            </a:r>
          </a:p>
          <a:p>
            <a:pPr algn="ctr"/>
            <a:r>
              <a:rPr lang="tr-TR" dirty="0" smtClean="0"/>
              <a:t>Standart Sapması</a:t>
            </a:r>
            <a:endParaRPr lang="tr-TR" dirty="0"/>
          </a:p>
        </p:txBody>
      </p:sp>
      <p:sp>
        <p:nvSpPr>
          <p:cNvPr id="9" name="Satır Belirtme Çizgisi 1 8"/>
          <p:cNvSpPr/>
          <p:nvPr/>
        </p:nvSpPr>
        <p:spPr>
          <a:xfrm>
            <a:off x="5867505" y="4240172"/>
            <a:ext cx="1937198" cy="845012"/>
          </a:xfrm>
          <a:prstGeom prst="borderCallout1">
            <a:avLst>
              <a:gd name="adj1" fmla="val 48421"/>
              <a:gd name="adj2" fmla="val -6049"/>
              <a:gd name="adj3" fmla="val 26978"/>
              <a:gd name="adj4" fmla="val -54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Popülasyon </a:t>
            </a:r>
            <a:r>
              <a:rPr lang="tr-TR" dirty="0"/>
              <a:t>Standart Sapması</a:t>
            </a:r>
          </a:p>
        </p:txBody>
      </p:sp>
    </p:spTree>
    <p:extLst>
      <p:ext uri="{BB962C8B-B14F-4D97-AF65-F5344CB8AC3E}">
        <p14:creationId xmlns:p14="http://schemas.microsoft.com/office/powerpoint/2010/main" val="8859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2097360"/>
            <a:ext cx="7772400" cy="4572000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i="1" dirty="0" err="1" smtClean="0"/>
              <a:t>Varyans</a:t>
            </a:r>
            <a:r>
              <a:rPr lang="tr-TR" i="1" dirty="0" smtClean="0"/>
              <a:t> (s</a:t>
            </a:r>
            <a:r>
              <a:rPr lang="tr-TR" i="1" baseline="30000" dirty="0" smtClean="0"/>
              <a:t>2</a:t>
            </a:r>
            <a:r>
              <a:rPr lang="tr-TR" i="1" dirty="0" smtClean="0"/>
              <a:t>) = </a:t>
            </a:r>
            <a:r>
              <a:rPr lang="tr-TR" i="1" dirty="0"/>
              <a:t>726 / 9 = 80,67 </a:t>
            </a:r>
            <a:endParaRPr lang="tr-TR" dirty="0"/>
          </a:p>
          <a:p>
            <a:r>
              <a:rPr lang="tr-TR" i="1" dirty="0"/>
              <a:t>Standart </a:t>
            </a:r>
            <a:r>
              <a:rPr lang="tr-TR" i="1" dirty="0" smtClean="0"/>
              <a:t>sapma </a:t>
            </a:r>
            <a:r>
              <a:rPr lang="tr-TR" i="1" dirty="0"/>
              <a:t>(</a:t>
            </a:r>
            <a:r>
              <a:rPr lang="tr-TR" i="1" dirty="0" smtClean="0"/>
              <a:t>s) </a:t>
            </a:r>
            <a:r>
              <a:rPr lang="tr-TR" i="1" dirty="0"/>
              <a:t>= √80,67 = 8,98 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5" t="20484" r="39326" b="23387"/>
          <a:stretch/>
        </p:blipFill>
        <p:spPr bwMode="auto">
          <a:xfrm>
            <a:off x="1043608" y="1411241"/>
            <a:ext cx="4310462" cy="410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0" r="31850" b="80247"/>
          <a:stretch/>
        </p:blipFill>
        <p:spPr>
          <a:xfrm>
            <a:off x="5845781" y="1511424"/>
            <a:ext cx="2239895" cy="86409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24" y="3586336"/>
            <a:ext cx="2552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71600" y="385500"/>
            <a:ext cx="1264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Örnek;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7178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Varyasyon katsayısı</a:t>
            </a:r>
            <a:r>
              <a:rPr lang="tr-TR" dirty="0"/>
              <a:t> </a:t>
            </a:r>
            <a:r>
              <a:rPr lang="tr-TR" sz="3200" dirty="0" smtClean="0"/>
              <a:t>[</a:t>
            </a:r>
            <a:r>
              <a:rPr lang="tr-TR" sz="3200" dirty="0" err="1" smtClean="0"/>
              <a:t>Coefficient</a:t>
            </a:r>
            <a:r>
              <a:rPr lang="tr-TR" sz="3200" dirty="0" smtClean="0"/>
              <a:t> of </a:t>
            </a:r>
            <a:r>
              <a:rPr lang="tr-TR" sz="3200" dirty="0" err="1" smtClean="0"/>
              <a:t>variation</a:t>
            </a:r>
            <a:r>
              <a:rPr lang="tr-TR" sz="3200" dirty="0" smtClean="0"/>
              <a:t> (cv)]</a:t>
            </a:r>
          </a:p>
        </p:txBody>
      </p:sp>
      <p:sp>
        <p:nvSpPr>
          <p:cNvPr id="58371" name="2 İçerik Yer Tutucusu"/>
          <p:cNvSpPr>
            <a:spLocks noGrp="1"/>
          </p:cNvSpPr>
          <p:nvPr>
            <p:ph idx="1"/>
          </p:nvPr>
        </p:nvSpPr>
        <p:spPr>
          <a:xfrm>
            <a:off x="914400" y="1521296"/>
            <a:ext cx="7772400" cy="45720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tr-TR" dirty="0" smtClean="0"/>
              <a:t>Birimleri farklı olan değişkenlerin yayılımlarını karşılaştırmak için değişim katsayıları kullanabilir </a:t>
            </a:r>
          </a:p>
          <a:p>
            <a:pPr algn="just">
              <a:spcAft>
                <a:spcPts val="1200"/>
              </a:spcAft>
            </a:pPr>
            <a:r>
              <a:rPr lang="tr-TR" b="1" dirty="0" smtClean="0"/>
              <a:t>Varyasyon katsayısı </a:t>
            </a:r>
            <a:r>
              <a:rPr lang="tr-TR" dirty="0" smtClean="0"/>
              <a:t>(</a:t>
            </a:r>
            <a:r>
              <a:rPr lang="tr-TR" dirty="0" err="1" smtClean="0"/>
              <a:t>coefficient</a:t>
            </a:r>
            <a:r>
              <a:rPr lang="tr-TR" dirty="0" smtClean="0"/>
              <a:t> of </a:t>
            </a:r>
            <a:r>
              <a:rPr lang="tr-TR" dirty="0" err="1" smtClean="0"/>
              <a:t>variation</a:t>
            </a:r>
            <a:r>
              <a:rPr lang="tr-TR" dirty="0" smtClean="0"/>
              <a:t>), standart sapmanın ortalamaya oranının yüzde olarak ifadesidir </a:t>
            </a:r>
          </a:p>
          <a:p>
            <a:pPr marL="320040" lvl="1" indent="0" algn="just">
              <a:spcAft>
                <a:spcPts val="1200"/>
              </a:spcAft>
              <a:buNone/>
            </a:pPr>
            <a:r>
              <a:rPr lang="tr-TR" dirty="0" smtClean="0"/>
              <a:t>(Standart sapma / ortalama) x 100</a:t>
            </a:r>
          </a:p>
          <a:p>
            <a:pPr algn="just">
              <a:spcAft>
                <a:spcPts val="1200"/>
              </a:spcAft>
            </a:pPr>
            <a:r>
              <a:rPr lang="tr-TR" dirty="0" smtClean="0"/>
              <a:t>Ortalamaya göre standart sapmanın durumunu gösterir</a:t>
            </a:r>
          </a:p>
          <a:p>
            <a:pPr algn="just">
              <a:spcAft>
                <a:spcPts val="1200"/>
              </a:spcAft>
            </a:pPr>
            <a:r>
              <a:rPr lang="tr-TR" dirty="0" err="1"/>
              <a:t>Varyans</a:t>
            </a:r>
            <a:r>
              <a:rPr lang="tr-TR" dirty="0"/>
              <a:t> katsayısının avantajı değişkenin biriminden etkilenmemesidir (% olarak ifade </a:t>
            </a:r>
            <a:r>
              <a:rPr lang="tr-TR" dirty="0" smtClean="0"/>
              <a:t>edilir).</a:t>
            </a:r>
          </a:p>
        </p:txBody>
      </p:sp>
    </p:spTree>
    <p:extLst>
      <p:ext uri="{BB962C8B-B14F-4D97-AF65-F5344CB8AC3E}">
        <p14:creationId xmlns:p14="http://schemas.microsoft.com/office/powerpoint/2010/main" val="520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Başlık"/>
          <p:cNvSpPr>
            <a:spLocks noGrp="1"/>
          </p:cNvSpPr>
          <p:nvPr>
            <p:ph type="title"/>
          </p:nvPr>
        </p:nvSpPr>
        <p:spPr>
          <a:xfrm>
            <a:off x="472008" y="404664"/>
            <a:ext cx="7772400" cy="854968"/>
          </a:xfrm>
        </p:spPr>
        <p:txBody>
          <a:bodyPr/>
          <a:lstStyle/>
          <a:p>
            <a:r>
              <a:rPr lang="tr-TR" dirty="0" smtClean="0"/>
              <a:t>Varyasyon katsayısı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547207"/>
              </p:ext>
            </p:extLst>
          </p:nvPr>
        </p:nvGraphicFramePr>
        <p:xfrm>
          <a:off x="539552" y="1556792"/>
          <a:ext cx="7056585" cy="210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160240"/>
                <a:gridCol w="2232049"/>
              </a:tblGrid>
              <a:tr h="641189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 marL="91436" marR="91436" marT="45699" marB="45699"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Ortalama</a:t>
                      </a:r>
                      <a:endParaRPr lang="tr-TR" sz="2400" dirty="0"/>
                    </a:p>
                  </a:txBody>
                  <a:tcPr marL="91436" marR="91436" marT="45699" marB="45699"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SD</a:t>
                      </a:r>
                      <a:endParaRPr lang="tr-TR" sz="2400" dirty="0"/>
                    </a:p>
                  </a:txBody>
                  <a:tcPr marL="91436" marR="91436" marT="45699" marB="45699"/>
                </a:tc>
              </a:tr>
              <a:tr h="726963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Hemoglobin (gr/dl)</a:t>
                      </a:r>
                      <a:endParaRPr lang="tr-TR" sz="2400" dirty="0"/>
                    </a:p>
                  </a:txBody>
                  <a:tcPr marL="91436" marR="91436" marT="45699" marB="45699"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12,3</a:t>
                      </a:r>
                      <a:endParaRPr lang="tr-TR" sz="2400" dirty="0"/>
                    </a:p>
                  </a:txBody>
                  <a:tcPr marL="91436" marR="91436" marT="45699" marB="45699"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1,2</a:t>
                      </a:r>
                      <a:endParaRPr lang="tr-TR" sz="2400" dirty="0"/>
                    </a:p>
                  </a:txBody>
                  <a:tcPr marL="91436" marR="91436" marT="45699" marB="45699"/>
                </a:tc>
              </a:tr>
              <a:tr h="73384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Kolesterol (mg/</a:t>
                      </a:r>
                      <a:r>
                        <a:rPr lang="tr-TR" sz="2400" dirty="0" err="1" smtClean="0"/>
                        <a:t>dl</a:t>
                      </a:r>
                      <a:r>
                        <a:rPr lang="tr-TR" sz="2400" dirty="0" smtClean="0"/>
                        <a:t>)</a:t>
                      </a:r>
                      <a:endParaRPr lang="tr-TR" sz="2400" dirty="0"/>
                    </a:p>
                  </a:txBody>
                  <a:tcPr marL="91436" marR="91436" marT="45699" marB="45699"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134</a:t>
                      </a:r>
                      <a:endParaRPr lang="tr-TR" sz="2400" dirty="0"/>
                    </a:p>
                  </a:txBody>
                  <a:tcPr marL="91436" marR="91436" marT="45699" marB="45699"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45</a:t>
                      </a:r>
                      <a:endParaRPr lang="tr-TR" sz="2400" dirty="0"/>
                    </a:p>
                  </a:txBody>
                  <a:tcPr marL="91436" marR="91436" marT="45699" marB="45699"/>
                </a:tc>
              </a:tr>
            </a:tbl>
          </a:graphicData>
        </a:graphic>
      </p:graphicFrame>
      <p:sp>
        <p:nvSpPr>
          <p:cNvPr id="59413" name="4 Dikdörtgen"/>
          <p:cNvSpPr>
            <a:spLocks noChangeArrowheads="1"/>
          </p:cNvSpPr>
          <p:nvPr/>
        </p:nvSpPr>
        <p:spPr bwMode="auto">
          <a:xfrm>
            <a:off x="540320" y="3967896"/>
            <a:ext cx="82081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2000" dirty="0" err="1"/>
              <a:t>Hb</a:t>
            </a:r>
            <a:r>
              <a:rPr lang="tr-TR" sz="2000" dirty="0"/>
              <a:t> değerlerinin </a:t>
            </a:r>
            <a:r>
              <a:rPr lang="tr-TR" sz="2000" dirty="0" smtClean="0"/>
              <a:t>değişim </a:t>
            </a:r>
            <a:r>
              <a:rPr lang="tr-TR" sz="2000" dirty="0"/>
              <a:t>katsayısı </a:t>
            </a:r>
            <a:r>
              <a:rPr lang="tr-TR" sz="2000" dirty="0" smtClean="0"/>
              <a:t>(</a:t>
            </a:r>
            <a:r>
              <a:rPr lang="tr-TR" sz="2000" dirty="0"/>
              <a:t>1.2 / 12.3) x 100 = % 9.8’dir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Kolesterol </a:t>
            </a:r>
            <a:r>
              <a:rPr lang="tr-TR" sz="2000" dirty="0"/>
              <a:t>değerlerinin varyasyon katsayısı ise </a:t>
            </a:r>
            <a:r>
              <a:rPr lang="tr-TR" sz="2000" dirty="0" smtClean="0"/>
              <a:t>(</a:t>
            </a:r>
            <a:r>
              <a:rPr lang="tr-TR" sz="2000" dirty="0"/>
              <a:t>45 / 134) x 100 = % 33.6’dır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Kolesterol </a:t>
            </a:r>
            <a:r>
              <a:rPr lang="tr-TR" sz="2000" dirty="0"/>
              <a:t>değerlerinin </a:t>
            </a:r>
            <a:r>
              <a:rPr lang="tr-TR" sz="2000" dirty="0" err="1"/>
              <a:t>Hb</a:t>
            </a:r>
            <a:r>
              <a:rPr lang="tr-TR" sz="2000" dirty="0"/>
              <a:t> değerlerine göre daha geniş bir aralığa yayıldığını söyleyebiliriz</a:t>
            </a:r>
          </a:p>
        </p:txBody>
      </p:sp>
    </p:spTree>
    <p:extLst>
      <p:ext uri="{BB962C8B-B14F-4D97-AF65-F5344CB8AC3E}">
        <p14:creationId xmlns:p14="http://schemas.microsoft.com/office/powerpoint/2010/main" val="38938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“Boy” değişkeni </a:t>
            </a:r>
            <a:r>
              <a:rPr lang="tr-TR" dirty="0"/>
              <a:t>için yaygınlık ölçütlerini hesaplayalım</a:t>
            </a:r>
            <a:r>
              <a:rPr lang="tr-TR" dirty="0" smtClean="0"/>
              <a:t>:</a:t>
            </a:r>
          </a:p>
          <a:p>
            <a:pPr marL="274320" lvl="1" indent="0">
              <a:buNone/>
            </a:pPr>
            <a:r>
              <a:rPr lang="tr-TR" i="1" dirty="0" err="1"/>
              <a:t>Analyze</a:t>
            </a:r>
            <a:r>
              <a:rPr lang="tr-TR" i="1" dirty="0"/>
              <a:t>&gt;</a:t>
            </a:r>
            <a:r>
              <a:rPr lang="tr-TR" i="1" dirty="0" err="1"/>
              <a:t>Descriptive</a:t>
            </a:r>
            <a:r>
              <a:rPr lang="tr-TR" i="1" dirty="0"/>
              <a:t> </a:t>
            </a:r>
            <a:r>
              <a:rPr lang="tr-TR" i="1" dirty="0" err="1"/>
              <a:t>Statistics</a:t>
            </a:r>
            <a:r>
              <a:rPr lang="tr-TR" i="1" dirty="0"/>
              <a:t>&gt;</a:t>
            </a:r>
            <a:r>
              <a:rPr lang="tr-TR" i="1" dirty="0" err="1"/>
              <a:t>Frequencies</a:t>
            </a:r>
            <a:r>
              <a:rPr lang="tr-TR" i="1" dirty="0" smtClean="0"/>
              <a:t>&gt;[“Boy” </a:t>
            </a:r>
            <a:r>
              <a:rPr lang="tr-TR" i="1" dirty="0"/>
              <a:t>değişkenini “</a:t>
            </a:r>
            <a:r>
              <a:rPr lang="tr-TR" i="1" dirty="0" err="1"/>
              <a:t>Variable</a:t>
            </a:r>
            <a:r>
              <a:rPr lang="tr-TR" i="1" dirty="0"/>
              <a:t>(s)” alanına geçirelim] </a:t>
            </a:r>
            <a:endParaRPr lang="tr-TR" i="1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5" t="27500" r="33470" b="34677"/>
          <a:stretch/>
        </p:blipFill>
        <p:spPr bwMode="auto">
          <a:xfrm>
            <a:off x="1547664" y="2780928"/>
            <a:ext cx="5976664" cy="382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7772400" cy="4572000"/>
          </a:xfrm>
        </p:spPr>
        <p:txBody>
          <a:bodyPr/>
          <a:lstStyle/>
          <a:p>
            <a:r>
              <a:rPr lang="tr-TR" sz="2400" i="1" dirty="0"/>
              <a:t>&gt;</a:t>
            </a:r>
            <a:r>
              <a:rPr lang="tr-TR" sz="2400" i="1" dirty="0" err="1"/>
              <a:t>Statistics</a:t>
            </a:r>
            <a:r>
              <a:rPr lang="tr-TR" sz="2400" i="1" dirty="0"/>
              <a:t>&gt;”</a:t>
            </a:r>
            <a:r>
              <a:rPr lang="tr-TR" sz="2400" i="1" dirty="0" err="1"/>
              <a:t>Percentile</a:t>
            </a:r>
            <a:r>
              <a:rPr lang="tr-TR" sz="2400" i="1" dirty="0"/>
              <a:t>(s)” kutucuğunu işaretleyelim. 5, 25, 50, 75 ve 95 </a:t>
            </a:r>
            <a:r>
              <a:rPr lang="tr-TR" sz="2400" i="1" dirty="0" err="1"/>
              <a:t>persantil</a:t>
            </a:r>
            <a:r>
              <a:rPr lang="tr-TR" sz="2400" i="1" dirty="0"/>
              <a:t> değerlerini tek tek kutuya yazıp her seferinde “</a:t>
            </a:r>
            <a:r>
              <a:rPr lang="tr-TR" sz="2400" i="1" dirty="0" err="1"/>
              <a:t>Add</a:t>
            </a:r>
            <a:r>
              <a:rPr lang="tr-TR" sz="2400" i="1" dirty="0"/>
              <a:t>” yapalım &gt; “</a:t>
            </a:r>
            <a:r>
              <a:rPr lang="tr-TR" sz="2400" i="1" dirty="0" err="1"/>
              <a:t>Std</a:t>
            </a:r>
            <a:r>
              <a:rPr lang="tr-TR" sz="2400" i="1" dirty="0"/>
              <a:t>. </a:t>
            </a:r>
            <a:r>
              <a:rPr lang="tr-TR" sz="2400" i="1" dirty="0" err="1"/>
              <a:t>deviation</a:t>
            </a:r>
            <a:r>
              <a:rPr lang="tr-TR" sz="2400" i="1" dirty="0"/>
              <a:t>”, “</a:t>
            </a:r>
            <a:r>
              <a:rPr lang="tr-TR" sz="2400" i="1" dirty="0" err="1"/>
              <a:t>Variance</a:t>
            </a:r>
            <a:r>
              <a:rPr lang="tr-TR" sz="2400" i="1" dirty="0"/>
              <a:t>”, “</a:t>
            </a:r>
            <a:r>
              <a:rPr lang="tr-TR" sz="2400" i="1" dirty="0" err="1"/>
              <a:t>Range</a:t>
            </a:r>
            <a:r>
              <a:rPr lang="tr-TR" sz="2400" i="1" dirty="0"/>
              <a:t>”, “Minimum” ve “Maximum” kutucuklarını işaretleyelim </a:t>
            </a:r>
            <a:endParaRPr lang="tr-TR" sz="2400" i="1" dirty="0" smtClean="0"/>
          </a:p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7" t="21042" r="33586" b="28024"/>
          <a:stretch/>
        </p:blipFill>
        <p:spPr bwMode="auto">
          <a:xfrm>
            <a:off x="1835696" y="2348880"/>
            <a:ext cx="4968552" cy="42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3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729208"/>
            <a:ext cx="8424936" cy="4572000"/>
          </a:xfrm>
        </p:spPr>
        <p:txBody>
          <a:bodyPr/>
          <a:lstStyle/>
          <a:p>
            <a:r>
              <a:rPr lang="tr-TR" sz="2400" i="1" dirty="0"/>
              <a:t>&gt; </a:t>
            </a:r>
            <a:r>
              <a:rPr lang="tr-TR" sz="2400" i="1" dirty="0" err="1"/>
              <a:t>Continue</a:t>
            </a:r>
            <a:r>
              <a:rPr lang="tr-TR" sz="2400" i="1" dirty="0"/>
              <a:t> &gt; “</a:t>
            </a:r>
            <a:r>
              <a:rPr lang="tr-TR" sz="2400" i="1" dirty="0" err="1"/>
              <a:t>Display</a:t>
            </a:r>
            <a:r>
              <a:rPr lang="tr-TR" sz="2400" i="1" dirty="0"/>
              <a:t> </a:t>
            </a:r>
            <a:r>
              <a:rPr lang="tr-TR" sz="2400" i="1" dirty="0" err="1"/>
              <a:t>frequency</a:t>
            </a:r>
            <a:r>
              <a:rPr lang="tr-TR" sz="2400" i="1" dirty="0"/>
              <a:t> </a:t>
            </a:r>
            <a:r>
              <a:rPr lang="tr-TR" sz="2400" i="1" dirty="0" err="1"/>
              <a:t>tables</a:t>
            </a:r>
            <a:r>
              <a:rPr lang="tr-TR" sz="2400" i="1" dirty="0"/>
              <a:t>” kutucuğundan işareti kaldıralım &gt; ok </a:t>
            </a:r>
            <a:r>
              <a:rPr lang="tr-TR" sz="2400" i="1" dirty="0" smtClean="0"/>
              <a:t>  </a:t>
            </a:r>
          </a:p>
          <a:p>
            <a:r>
              <a:rPr lang="tr-TR" i="1" dirty="0"/>
              <a:t>Aşağıdaki çıktıyı elde ederiz </a:t>
            </a: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0" y="1916832"/>
            <a:ext cx="3948926" cy="48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92080" y="2708919"/>
            <a:ext cx="3168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/>
              <a:t>“Boy” </a:t>
            </a:r>
            <a:r>
              <a:rPr lang="tr-TR" sz="2400" i="1" dirty="0"/>
              <a:t>değişkenimizin </a:t>
            </a:r>
            <a:r>
              <a:rPr lang="tr-TR" sz="2400" i="1" dirty="0" err="1"/>
              <a:t>varyansı</a:t>
            </a:r>
            <a:r>
              <a:rPr lang="tr-TR" sz="2400" i="1" dirty="0"/>
              <a:t> </a:t>
            </a:r>
            <a:r>
              <a:rPr lang="tr-TR" sz="2400" i="1" dirty="0" smtClean="0"/>
              <a:t>28,9 </a:t>
            </a:r>
            <a:r>
              <a:rPr lang="tr-TR" sz="2400" i="1" dirty="0"/>
              <a:t>cm</a:t>
            </a:r>
            <a:r>
              <a:rPr lang="tr-TR" sz="2400" i="1" baseline="30000" dirty="0"/>
              <a:t>2</a:t>
            </a:r>
            <a:r>
              <a:rPr lang="tr-TR" sz="2400" i="1" dirty="0"/>
              <a:t>, standart sapması </a:t>
            </a:r>
            <a:r>
              <a:rPr lang="tr-TR" sz="2400" i="1" dirty="0" smtClean="0"/>
              <a:t>5,3 </a:t>
            </a:r>
            <a:r>
              <a:rPr lang="tr-TR" sz="2400" i="1" dirty="0"/>
              <a:t>cm, en küçük değeri </a:t>
            </a:r>
            <a:r>
              <a:rPr lang="tr-TR" sz="2400" i="1" dirty="0" smtClean="0"/>
              <a:t>156 </a:t>
            </a:r>
            <a:r>
              <a:rPr lang="tr-TR" sz="2400" i="1" dirty="0"/>
              <a:t>cm, en büyük değeri </a:t>
            </a:r>
            <a:r>
              <a:rPr lang="tr-TR" sz="2400" i="1" dirty="0" smtClean="0"/>
              <a:t>178 </a:t>
            </a:r>
            <a:r>
              <a:rPr lang="tr-TR" sz="2400" i="1" dirty="0"/>
              <a:t>cm, aralığı </a:t>
            </a:r>
            <a:r>
              <a:rPr lang="tr-TR" sz="2400" i="1" dirty="0" smtClean="0"/>
              <a:t>22 </a:t>
            </a:r>
            <a:r>
              <a:rPr lang="tr-TR" sz="2400" i="1" dirty="0"/>
              <a:t>cm’dir. Birinci çeyrek </a:t>
            </a:r>
            <a:r>
              <a:rPr lang="tr-TR" sz="2400" i="1" dirty="0" smtClean="0"/>
              <a:t>163,75 </a:t>
            </a:r>
            <a:r>
              <a:rPr lang="tr-TR" sz="2400" i="1" dirty="0"/>
              <a:t>cm’de, 3. çeyrek ise </a:t>
            </a:r>
            <a:r>
              <a:rPr lang="tr-TR" sz="2400" i="1" dirty="0" smtClean="0"/>
              <a:t>170 </a:t>
            </a:r>
            <a:r>
              <a:rPr lang="tr-TR" sz="2400" i="1" dirty="0"/>
              <a:t>cm’dedir.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209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Aktürk Z, Acemoğlu H. Sağlık Çalışanları İçin Araştırma ve Pratik İstatistik. Anadolu Ofset: İstanbul, 2011.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Prof</a:t>
            </a:r>
            <a:r>
              <a:rPr lang="tr-TR" sz="2000" dirty="0"/>
              <a:t>. Dr. Kemal Turhan. </a:t>
            </a:r>
            <a:r>
              <a:rPr lang="tr-TR" sz="2000" dirty="0" err="1"/>
              <a:t>Biyoistatistik</a:t>
            </a:r>
            <a:r>
              <a:rPr lang="tr-TR" sz="2000" dirty="0"/>
              <a:t> </a:t>
            </a:r>
            <a:r>
              <a:rPr lang="tr-TR" sz="2000" dirty="0" err="1"/>
              <a:t>ppt</a:t>
            </a:r>
            <a:r>
              <a:rPr lang="tr-TR" sz="2000" dirty="0"/>
              <a:t> sunumu.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Bölüm 2. Merkezi Eğilim ve Dağılım Ölçüleri. </a:t>
            </a:r>
            <a:r>
              <a:rPr lang="tr-TR" sz="2000" dirty="0"/>
              <a:t>http://acikders.ankara.edu.tr/pluginfile.php/792/mod_resource/content/2/Merkezi%20E%C4%9Filim%20ve%20Da%C4%9F%C4%B1l%C4%B1m%20%C3%96l%C3%A7%C3%BCleri.pdf</a:t>
            </a:r>
            <a:endParaRPr lang="tr-TR" sz="2000" dirty="0"/>
          </a:p>
          <a:p>
            <a:pPr marL="514350" indent="-514350">
              <a:buFont typeface="+mj-lt"/>
              <a:buAutoNum type="arabicPeriod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067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Aritmetik ortalama (MEAN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12776"/>
            <a:ext cx="7772400" cy="4572000"/>
          </a:xfrm>
        </p:spPr>
        <p:txBody>
          <a:bodyPr/>
          <a:lstStyle/>
          <a:p>
            <a:r>
              <a:rPr lang="tr-TR" dirty="0"/>
              <a:t>Aritmetik ortalama, en çok kullanılan merkezi eğilim ölçüsüdür.</a:t>
            </a:r>
          </a:p>
          <a:p>
            <a:r>
              <a:rPr lang="tr-TR" dirty="0" smtClean="0"/>
              <a:t>Aritmetik </a:t>
            </a:r>
            <a:r>
              <a:rPr lang="tr-TR" dirty="0"/>
              <a:t>ortalamaya sadece “ortalama” da </a:t>
            </a:r>
            <a:r>
              <a:rPr lang="tr-TR" dirty="0" smtClean="0"/>
              <a:t>denir</a:t>
            </a:r>
            <a:r>
              <a:rPr lang="tr-TR" dirty="0"/>
              <a:t>.</a:t>
            </a:r>
            <a:r>
              <a:rPr lang="tr-TR" dirty="0" smtClean="0"/>
              <a:t> </a:t>
            </a:r>
          </a:p>
          <a:p>
            <a:r>
              <a:rPr lang="tr-TR" dirty="0"/>
              <a:t>B</a:t>
            </a:r>
            <a:r>
              <a:rPr lang="tr-TR" dirty="0" smtClean="0"/>
              <a:t>ütün </a:t>
            </a:r>
            <a:r>
              <a:rPr lang="tr-TR" dirty="0"/>
              <a:t>verilerin </a:t>
            </a:r>
            <a:r>
              <a:rPr lang="tr-TR" dirty="0" smtClean="0"/>
              <a:t>toplanması </a:t>
            </a:r>
            <a:r>
              <a:rPr lang="tr-TR" dirty="0"/>
              <a:t>ve veri sayısına bölünmesiyle elde edilir. </a:t>
            </a:r>
            <a:endParaRPr lang="tr-TR" dirty="0" smtClean="0"/>
          </a:p>
          <a:p>
            <a:r>
              <a:rPr lang="tr-TR" dirty="0"/>
              <a:t> Aritmetik ortalama </a:t>
            </a:r>
            <a:r>
              <a:rPr lang="tr-TR" dirty="0" smtClean="0"/>
              <a:t>hem </a:t>
            </a:r>
            <a:r>
              <a:rPr lang="tr-TR" dirty="0"/>
              <a:t>kitle hem de örneklem için hesaplanır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9" y="5733256"/>
            <a:ext cx="3461865" cy="82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t="45417" r="54788" b="47916"/>
          <a:stretch/>
        </p:blipFill>
        <p:spPr bwMode="auto">
          <a:xfrm>
            <a:off x="1619672" y="4583788"/>
            <a:ext cx="4094332" cy="64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0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Aritmetik ortalama (MEAN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809328"/>
            <a:ext cx="7772400" cy="4572000"/>
          </a:xfrm>
        </p:spPr>
        <p:txBody>
          <a:bodyPr/>
          <a:lstStyle/>
          <a:p>
            <a:r>
              <a:rPr lang="tr-TR" dirty="0" smtClean="0"/>
              <a:t>Örnek: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/>
              <a:t>Bir veri seti için sadece bir aritmetik ortalama vardır.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9" t="65417" r="32299" b="20564"/>
          <a:stretch/>
        </p:blipFill>
        <p:spPr bwMode="auto">
          <a:xfrm>
            <a:off x="1062552" y="2564904"/>
            <a:ext cx="75956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Aritmetik ortalama (MEAN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809328"/>
            <a:ext cx="7772400" cy="4572000"/>
          </a:xfrm>
        </p:spPr>
        <p:txBody>
          <a:bodyPr/>
          <a:lstStyle/>
          <a:p>
            <a:r>
              <a:rPr lang="tr-TR" dirty="0" smtClean="0"/>
              <a:t>Örnek:</a:t>
            </a:r>
          </a:p>
          <a:p>
            <a:r>
              <a:rPr lang="tr-TR" dirty="0" smtClean="0"/>
              <a:t>KTÜ </a:t>
            </a:r>
            <a:r>
              <a:rPr lang="tr-TR" dirty="0"/>
              <a:t>Tıp Fakültesi Hastanesi </a:t>
            </a:r>
            <a:r>
              <a:rPr lang="tr-TR" dirty="0" smtClean="0"/>
              <a:t>dahiliye servisinde yatan hastaların </a:t>
            </a:r>
            <a:r>
              <a:rPr lang="tr-TR" dirty="0"/>
              <a:t>hastanede kalış süreleri hakkında bilgi sahibi olunmak istenmektedir. Rasgele </a:t>
            </a:r>
            <a:r>
              <a:rPr lang="tr-TR" dirty="0" smtClean="0"/>
              <a:t>seçilen 20 </a:t>
            </a:r>
            <a:r>
              <a:rPr lang="tr-TR" dirty="0"/>
              <a:t>hastanın hastanede kalış süreleri aşağıdaki gibi saptanmıştır.</a:t>
            </a:r>
          </a:p>
          <a:p>
            <a:pPr marL="0" indent="0">
              <a:buNone/>
            </a:pPr>
            <a:r>
              <a:rPr lang="tr-TR" dirty="0" smtClean="0"/>
              <a:t>    22 32 </a:t>
            </a:r>
            <a:r>
              <a:rPr lang="tr-TR" dirty="0"/>
              <a:t>10 </a:t>
            </a:r>
            <a:r>
              <a:rPr lang="tr-TR" dirty="0" smtClean="0"/>
              <a:t>11 </a:t>
            </a:r>
            <a:r>
              <a:rPr lang="tr-TR" dirty="0"/>
              <a:t>26 17 </a:t>
            </a:r>
            <a:r>
              <a:rPr lang="tr-TR" dirty="0" smtClean="0"/>
              <a:t>18 </a:t>
            </a:r>
            <a:r>
              <a:rPr lang="tr-TR" dirty="0"/>
              <a:t>15 22 12 12 5 5 14 </a:t>
            </a:r>
            <a:r>
              <a:rPr lang="tr-TR" dirty="0" smtClean="0"/>
              <a:t>15 12 9 13 8 14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Hastaların </a:t>
            </a:r>
            <a:r>
              <a:rPr lang="tr-TR" dirty="0"/>
              <a:t>hastanede kalış sürelerine ilişkin </a:t>
            </a:r>
            <a:r>
              <a:rPr lang="tr-TR" dirty="0" smtClean="0"/>
              <a:t>aritmetik ortalama nedir?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65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Aritmetik </a:t>
            </a:r>
            <a:r>
              <a:rPr lang="tr-TR" dirty="0" smtClean="0"/>
              <a:t>ortalamanın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809328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Bir veri </a:t>
            </a:r>
            <a:r>
              <a:rPr lang="tr-TR" dirty="0" smtClean="0"/>
              <a:t>setinde yalnız bir </a:t>
            </a:r>
            <a:r>
              <a:rPr lang="tr-TR" dirty="0"/>
              <a:t>aritmetik ortalama </a:t>
            </a:r>
            <a:r>
              <a:rPr lang="tr-TR" dirty="0" smtClean="0"/>
              <a:t>vardır</a:t>
            </a:r>
          </a:p>
          <a:p>
            <a:pPr>
              <a:lnSpc>
                <a:spcPct val="150000"/>
              </a:lnSpc>
            </a:pPr>
            <a:r>
              <a:rPr lang="tr-TR" dirty="0"/>
              <a:t>Nicel verilere </a:t>
            </a:r>
            <a:r>
              <a:rPr lang="tr-TR" dirty="0" smtClean="0"/>
              <a:t>uygulanabilir</a:t>
            </a:r>
          </a:p>
          <a:p>
            <a:pPr>
              <a:lnSpc>
                <a:spcPct val="150000"/>
              </a:lnSpc>
            </a:pPr>
            <a:r>
              <a:rPr lang="tr-TR" dirty="0"/>
              <a:t>Birim </a:t>
            </a:r>
            <a:r>
              <a:rPr lang="tr-TR" dirty="0" smtClean="0"/>
              <a:t>değerlerindeki çok </a:t>
            </a:r>
            <a:r>
              <a:rPr lang="tr-TR" dirty="0"/>
              <a:t>küçük </a:t>
            </a:r>
            <a:r>
              <a:rPr lang="tr-TR" dirty="0" smtClean="0"/>
              <a:t>bir değişim bile aritmetik </a:t>
            </a:r>
            <a:r>
              <a:rPr lang="tr-TR" dirty="0"/>
              <a:t>ortalamayı </a:t>
            </a:r>
            <a:r>
              <a:rPr lang="tr-TR" dirty="0" smtClean="0"/>
              <a:t>etkiler</a:t>
            </a:r>
          </a:p>
          <a:p>
            <a:pPr>
              <a:lnSpc>
                <a:spcPct val="150000"/>
              </a:lnSpc>
            </a:pPr>
            <a:r>
              <a:rPr lang="tr-TR" dirty="0"/>
              <a:t>Aritmetik ortalama ile birim değerleri arasındaki farkların toplamı sıfırdır. 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96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Ortanca değer (MEDİAN)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Verilerimizi büyükten </a:t>
            </a:r>
            <a:r>
              <a:rPr lang="tr-TR" dirty="0" smtClean="0"/>
              <a:t>küçüğe ya da küçükten büyüğe doğru </a:t>
            </a:r>
            <a:r>
              <a:rPr lang="tr-TR" dirty="0"/>
              <a:t>sıraladığımızda ortadaki değere </a:t>
            </a:r>
            <a:r>
              <a:rPr lang="tr-TR" b="1" dirty="0"/>
              <a:t>ortanca </a:t>
            </a:r>
            <a:r>
              <a:rPr lang="tr-TR" dirty="0"/>
              <a:t>denir.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/>
              <a:t>Birim sayısının tek veya çift olmasına göre medyanın bulunması değişir.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Eğer </a:t>
            </a:r>
            <a:r>
              <a:rPr lang="tr-TR" dirty="0"/>
              <a:t>veri adedimiz çift sayı ise ortadaki iki değerin ortalaması alınır.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851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6073</TotalTime>
  <Words>1759</Words>
  <Application>Microsoft Office PowerPoint</Application>
  <PresentationFormat>Ekran Gösterisi (4:3)</PresentationFormat>
  <Paragraphs>254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Hisse Senedi</vt:lpstr>
      <vt:lpstr>MERKEZİ DAĞILIM ÖLÇÜTLERİ YAYGINLIK ÖLÇÜTLERİ</vt:lpstr>
      <vt:lpstr>PowerPoint Sunusu</vt:lpstr>
      <vt:lpstr>PowerPoint Sunusu</vt:lpstr>
      <vt:lpstr>PowerPoint Sunusu</vt:lpstr>
      <vt:lpstr>Aritmetik ortalama (MEAN)</vt:lpstr>
      <vt:lpstr>Aritmetik ortalama (MEAN)</vt:lpstr>
      <vt:lpstr>Aritmetik ortalama (MEAN)</vt:lpstr>
      <vt:lpstr>Aritmetik ortalamanın özellikleri</vt:lpstr>
      <vt:lpstr>Ortanca değer (MEDİAN)</vt:lpstr>
      <vt:lpstr>Ortanca değer (MEDİAN)</vt:lpstr>
      <vt:lpstr>Ortanca değer (MEDİAN)</vt:lpstr>
      <vt:lpstr>Ortanca değer (MEDİAN)</vt:lpstr>
      <vt:lpstr>Ortanca değerin özellikleri</vt:lpstr>
      <vt:lpstr>Tepe Noktası (MOD)</vt:lpstr>
      <vt:lpstr>Tepe Noktası (MOD)</vt:lpstr>
      <vt:lpstr>Tepe Noktası (MOD)</vt:lpstr>
      <vt:lpstr>Tepe Noktası (MOD)</vt:lpstr>
      <vt:lpstr>Tepe Noktasının özellikleri</vt:lpstr>
      <vt:lpstr>Geometrik Ortalama (GO)</vt:lpstr>
      <vt:lpstr>Geometrik Ortalama (GO)</vt:lpstr>
      <vt:lpstr>Geometrik Ortalama (GO)</vt:lpstr>
      <vt:lpstr>PowerPoint Sunusu</vt:lpstr>
      <vt:lpstr>PowerPoint Sunusu</vt:lpstr>
      <vt:lpstr>Aralık (range)</vt:lpstr>
      <vt:lpstr>Aralık (range)</vt:lpstr>
      <vt:lpstr>Aralık (range)</vt:lpstr>
      <vt:lpstr>Persantil (Yüzdelik)</vt:lpstr>
      <vt:lpstr>PowerPoint Sunusu</vt:lpstr>
      <vt:lpstr>Çeyreklikler</vt:lpstr>
      <vt:lpstr>Çeyreklikler</vt:lpstr>
      <vt:lpstr>Çeyreklikler</vt:lpstr>
      <vt:lpstr>Çeyreklikler</vt:lpstr>
      <vt:lpstr>Çeyreklikler</vt:lpstr>
      <vt:lpstr>Çeyreklikler</vt:lpstr>
      <vt:lpstr>Çeyrek sapma (Q)</vt:lpstr>
      <vt:lpstr>Çeyrek sapma (Q)</vt:lpstr>
      <vt:lpstr>Varyans</vt:lpstr>
      <vt:lpstr>Varyans</vt:lpstr>
      <vt:lpstr>PowerPoint Sunusu</vt:lpstr>
      <vt:lpstr>Standart sapma</vt:lpstr>
      <vt:lpstr>PowerPoint Sunusu</vt:lpstr>
      <vt:lpstr>Varyasyon katsayısı [Coefficient of variation (cv)]</vt:lpstr>
      <vt:lpstr>Varyasyon katsayısı</vt:lpstr>
      <vt:lpstr>Örnek;</vt:lpstr>
      <vt:lpstr>Örnek;</vt:lpstr>
      <vt:lpstr>Örnek;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Biyoistatistik 1</dc:title>
  <dc:creator>Turan</dc:creator>
  <cp:lastModifiedBy>Turan S</cp:lastModifiedBy>
  <cp:revision>94</cp:revision>
  <dcterms:created xsi:type="dcterms:W3CDTF">2014-09-19T11:26:00Z</dcterms:created>
  <dcterms:modified xsi:type="dcterms:W3CDTF">2015-10-30T12:00:48Z</dcterms:modified>
</cp:coreProperties>
</file>