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339752" y="2924944"/>
            <a:ext cx="6172200" cy="1894362"/>
          </a:xfrm>
        </p:spPr>
        <p:txBody>
          <a:bodyPr vert="horz"/>
          <a:lstStyle/>
          <a:p>
            <a:r>
              <a:rPr lang="tr-TR" sz="4000" dirty="0" smtClean="0"/>
              <a:t>ANAFLAKSİ</a:t>
            </a:r>
            <a:endParaRPr lang="tr-TR" sz="4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339752" y="5085184"/>
            <a:ext cx="6172200" cy="1371600"/>
          </a:xfrm>
        </p:spPr>
        <p:txBody>
          <a:bodyPr/>
          <a:lstStyle/>
          <a:p>
            <a:r>
              <a:rPr lang="tr-TR" dirty="0" err="1" smtClean="0"/>
              <a:t>İnt</a:t>
            </a:r>
            <a:r>
              <a:rPr lang="tr-TR" dirty="0" smtClean="0"/>
              <a:t>. Dr. Mert ÇİÇEK – 351907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3968" y="692696"/>
            <a:ext cx="3528392" cy="5328592"/>
          </a:xfrm>
        </p:spPr>
        <p:txBody>
          <a:bodyPr/>
          <a:lstStyle/>
          <a:p>
            <a:r>
              <a:rPr lang="tr-TR" b="1" dirty="0" smtClean="0"/>
              <a:t>Solunum Sistemi: </a:t>
            </a:r>
          </a:p>
          <a:p>
            <a:endParaRPr lang="tr-TR" dirty="0" smtClean="0"/>
          </a:p>
          <a:p>
            <a:r>
              <a:rPr lang="tr-TR" dirty="0" smtClean="0"/>
              <a:t>Üst havayolları: </a:t>
            </a:r>
            <a:r>
              <a:rPr lang="tr-TR" dirty="0" err="1" smtClean="0"/>
              <a:t>Stridor</a:t>
            </a:r>
            <a:r>
              <a:rPr lang="tr-TR" dirty="0" smtClean="0"/>
              <a:t>, ses kısıklığı, </a:t>
            </a:r>
            <a:r>
              <a:rPr lang="tr-TR" dirty="0" err="1" smtClean="0"/>
              <a:t>uvula</a:t>
            </a:r>
            <a:r>
              <a:rPr lang="tr-TR" dirty="0" smtClean="0"/>
              <a:t> ödemi, dil ve dudakta şişme</a:t>
            </a:r>
          </a:p>
          <a:p>
            <a:endParaRPr lang="tr-TR" dirty="0" smtClean="0"/>
          </a:p>
          <a:p>
            <a:r>
              <a:rPr lang="tr-TR" dirty="0" smtClean="0"/>
              <a:t>Alt havayolları: </a:t>
            </a:r>
            <a:r>
              <a:rPr lang="tr-TR" dirty="0" err="1" smtClean="0"/>
              <a:t>Dispne</a:t>
            </a:r>
            <a:r>
              <a:rPr lang="tr-TR" dirty="0" smtClean="0"/>
              <a:t>, </a:t>
            </a:r>
            <a:r>
              <a:rPr lang="tr-TR" dirty="0" err="1" smtClean="0"/>
              <a:t>bronkospazm</a:t>
            </a:r>
            <a:r>
              <a:rPr lang="tr-TR" dirty="0" smtClean="0"/>
              <a:t>, </a:t>
            </a:r>
            <a:r>
              <a:rPr lang="tr-TR" dirty="0" err="1" smtClean="0"/>
              <a:t>takipne</a:t>
            </a:r>
            <a:endParaRPr lang="tr-TR" dirty="0" smtClean="0"/>
          </a:p>
        </p:txBody>
      </p:sp>
      <p:pic>
        <p:nvPicPr>
          <p:cNvPr id="6146" name="Picture 2" descr="C:\Users\User\Desktop\dilde öd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531264" cy="2986892"/>
          </a:xfrm>
          <a:prstGeom prst="rect">
            <a:avLst/>
          </a:prstGeom>
          <a:noFill/>
        </p:spPr>
      </p:pic>
      <p:pic>
        <p:nvPicPr>
          <p:cNvPr id="6147" name="Picture 3" descr="C:\Users\User\Desktop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3096344" cy="2310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3816424" cy="5688632"/>
          </a:xfrm>
        </p:spPr>
        <p:txBody>
          <a:bodyPr/>
          <a:lstStyle/>
          <a:p>
            <a:r>
              <a:rPr lang="tr-TR" b="1" dirty="0" err="1" smtClean="0"/>
              <a:t>Kardiyovasküler</a:t>
            </a:r>
            <a:r>
              <a:rPr lang="tr-TR" b="1" dirty="0" smtClean="0"/>
              <a:t> Sistem:</a:t>
            </a:r>
          </a:p>
          <a:p>
            <a:endParaRPr lang="tr-TR" dirty="0" smtClean="0"/>
          </a:p>
          <a:p>
            <a:r>
              <a:rPr lang="tr-TR" dirty="0" smtClean="0"/>
              <a:t>Hipotansiyon</a:t>
            </a:r>
          </a:p>
          <a:p>
            <a:r>
              <a:rPr lang="tr-TR" dirty="0" smtClean="0"/>
              <a:t>Aritmi, kardiyak </a:t>
            </a:r>
            <a:r>
              <a:rPr lang="tr-TR" dirty="0" err="1" smtClean="0"/>
              <a:t>arrest</a:t>
            </a:r>
            <a:endParaRPr lang="tr-TR" dirty="0" smtClean="0"/>
          </a:p>
          <a:p>
            <a:r>
              <a:rPr lang="tr-TR" dirty="0" err="1" smtClean="0"/>
              <a:t>Senkop</a:t>
            </a:r>
            <a:endParaRPr lang="tr-TR" dirty="0" smtClean="0"/>
          </a:p>
          <a:p>
            <a:r>
              <a:rPr lang="tr-TR" dirty="0" smtClean="0"/>
              <a:t>Soğukluk, </a:t>
            </a:r>
            <a:r>
              <a:rPr lang="tr-TR" dirty="0" err="1" smtClean="0"/>
              <a:t>siyanoz</a:t>
            </a:r>
            <a:r>
              <a:rPr lang="tr-TR" dirty="0" smtClean="0"/>
              <a:t>, terleme</a:t>
            </a:r>
          </a:p>
        </p:txBody>
      </p:sp>
      <p:pic>
        <p:nvPicPr>
          <p:cNvPr id="7170" name="Picture 2" descr="C:\Users\User\Desktop\siyanoz-ne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592" y="1124744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560840" cy="5040560"/>
          </a:xfrm>
        </p:spPr>
        <p:txBody>
          <a:bodyPr/>
          <a:lstStyle/>
          <a:p>
            <a:r>
              <a:rPr lang="tr-TR" b="1" dirty="0" err="1" smtClean="0"/>
              <a:t>Gastrointestinal</a:t>
            </a:r>
            <a:r>
              <a:rPr lang="tr-TR" b="1" dirty="0" smtClean="0"/>
              <a:t> Sistem / Nörolojik bulguları:</a:t>
            </a:r>
          </a:p>
          <a:p>
            <a:endParaRPr lang="tr-TR" dirty="0" smtClean="0"/>
          </a:p>
          <a:p>
            <a:r>
              <a:rPr lang="tr-TR" dirty="0" smtClean="0"/>
              <a:t>Bulantı, kusma</a:t>
            </a:r>
          </a:p>
          <a:p>
            <a:r>
              <a:rPr lang="tr-TR" dirty="0" err="1" smtClean="0"/>
              <a:t>Diyare</a:t>
            </a:r>
            <a:endParaRPr lang="tr-TR" dirty="0" smtClean="0"/>
          </a:p>
          <a:p>
            <a:r>
              <a:rPr lang="tr-TR" dirty="0" err="1" smtClean="0"/>
              <a:t>Abdominal</a:t>
            </a:r>
            <a:r>
              <a:rPr lang="tr-TR" dirty="0" smtClean="0"/>
              <a:t> ağrı</a:t>
            </a:r>
          </a:p>
          <a:p>
            <a:r>
              <a:rPr lang="tr-TR" dirty="0" err="1" smtClean="0"/>
              <a:t>İrritabilite</a:t>
            </a:r>
            <a:endParaRPr lang="tr-TR" dirty="0" smtClean="0"/>
          </a:p>
          <a:p>
            <a:r>
              <a:rPr lang="tr-TR" dirty="0" err="1" smtClean="0"/>
              <a:t>Laterji</a:t>
            </a:r>
            <a:endParaRPr lang="tr-TR" dirty="0" smtClean="0"/>
          </a:p>
          <a:p>
            <a:r>
              <a:rPr lang="tr-TR" dirty="0" smtClean="0"/>
              <a:t>Baş dönmesi, baş ağrısı</a:t>
            </a:r>
          </a:p>
          <a:p>
            <a:r>
              <a:rPr lang="tr-TR" dirty="0" smtClean="0"/>
              <a:t>Azalmış bilinç düzeyi</a:t>
            </a:r>
          </a:p>
          <a:p>
            <a:r>
              <a:rPr lang="tr-TR" dirty="0" smtClean="0"/>
              <a:t>Nöbet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3672408" cy="5472608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Laboratuvar</a:t>
            </a:r>
            <a:r>
              <a:rPr lang="tr-TR" b="1" dirty="0" smtClean="0"/>
              <a:t> Bulguları:</a:t>
            </a:r>
          </a:p>
          <a:p>
            <a:endParaRPr lang="tr-TR" dirty="0" smtClean="0"/>
          </a:p>
          <a:p>
            <a:r>
              <a:rPr lang="tr-TR" dirty="0" smtClean="0"/>
              <a:t>Serum </a:t>
            </a:r>
            <a:r>
              <a:rPr lang="tr-TR" dirty="0" err="1" smtClean="0"/>
              <a:t>triptaz</a:t>
            </a:r>
            <a:r>
              <a:rPr lang="tr-TR" dirty="0" smtClean="0"/>
              <a:t> düzeyi (15 </a:t>
            </a:r>
            <a:r>
              <a:rPr lang="tr-TR" dirty="0" err="1" smtClean="0"/>
              <a:t>dk</a:t>
            </a:r>
            <a:r>
              <a:rPr lang="tr-TR" dirty="0" smtClean="0"/>
              <a:t>. - 3 saat içinde)</a:t>
            </a:r>
          </a:p>
          <a:p>
            <a:r>
              <a:rPr lang="tr-TR" dirty="0" smtClean="0"/>
              <a:t>Serum </a:t>
            </a:r>
            <a:r>
              <a:rPr lang="tr-TR" dirty="0" err="1" smtClean="0"/>
              <a:t>histamin</a:t>
            </a:r>
            <a:r>
              <a:rPr lang="tr-TR" dirty="0" smtClean="0"/>
              <a:t> düzeyi (15 - 60 </a:t>
            </a:r>
            <a:r>
              <a:rPr lang="tr-TR" dirty="0" err="1" smtClean="0"/>
              <a:t>dk</a:t>
            </a:r>
            <a:r>
              <a:rPr lang="tr-TR" dirty="0" smtClean="0"/>
              <a:t>. içinde)</a:t>
            </a:r>
          </a:p>
          <a:p>
            <a:endParaRPr lang="tr-TR" dirty="0" smtClean="0"/>
          </a:p>
          <a:p>
            <a:pPr>
              <a:buNone/>
            </a:pPr>
            <a:r>
              <a:rPr lang="tr-TR" i="1" dirty="0" smtClean="0"/>
              <a:t>    </a:t>
            </a:r>
            <a:r>
              <a:rPr lang="tr-TR" i="1" dirty="0" err="1" smtClean="0"/>
              <a:t>Anaflaksi</a:t>
            </a:r>
            <a:r>
              <a:rPr lang="tr-TR" i="1" dirty="0" smtClean="0"/>
              <a:t> tanısı klinik bir tanıdır, </a:t>
            </a:r>
            <a:r>
              <a:rPr lang="tr-TR" i="1" dirty="0" err="1" smtClean="0"/>
              <a:t>laboratuvar</a:t>
            </a:r>
            <a:r>
              <a:rPr lang="tr-TR" i="1" dirty="0" smtClean="0"/>
              <a:t> testleri </a:t>
            </a:r>
            <a:r>
              <a:rPr lang="tr-TR" i="1" dirty="0" err="1" smtClean="0"/>
              <a:t>nonspesifiktir</a:t>
            </a:r>
            <a:r>
              <a:rPr lang="tr-TR" i="1" dirty="0" smtClean="0"/>
              <a:t> </a:t>
            </a:r>
            <a:r>
              <a:rPr lang="tr-TR" b="1" dirty="0" smtClean="0"/>
              <a:t>!</a:t>
            </a:r>
            <a:endParaRPr lang="tr-TR" b="1" dirty="0"/>
          </a:p>
        </p:txBody>
      </p:sp>
      <p:pic>
        <p:nvPicPr>
          <p:cNvPr id="8194" name="Picture 2" descr="C:\Users\User\Desktop\laboratuvar-ekipmanlar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464496" cy="372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tr-TR" dirty="0" smtClean="0"/>
              <a:t>ANAFLAKSİ TANI KRİTERLERİ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Use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4105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4869160"/>
            <a:ext cx="7467600" cy="1604792"/>
          </a:xfrm>
        </p:spPr>
        <p:txBody>
          <a:bodyPr/>
          <a:lstStyle/>
          <a:p>
            <a:r>
              <a:rPr lang="tr-TR" dirty="0" smtClean="0"/>
              <a:t>Bu iki durumdan herhangi birinin kriterlerinin karşılanması halinde </a:t>
            </a:r>
            <a:r>
              <a:rPr lang="tr-TR" dirty="0" err="1" smtClean="0"/>
              <a:t>anaflaksi</a:t>
            </a:r>
            <a:r>
              <a:rPr lang="tr-TR" dirty="0" smtClean="0"/>
              <a:t> olma ihtimali çok yüksektir.</a:t>
            </a:r>
            <a:endParaRPr lang="tr-TR" dirty="0"/>
          </a:p>
        </p:txBody>
      </p:sp>
      <p:pic>
        <p:nvPicPr>
          <p:cNvPr id="10242" name="Picture 2" descr="C:\Users\User\Desktop\Ekran Alıntısı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437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 err="1" smtClean="0"/>
              <a:t>Bifazik</a:t>
            </a:r>
            <a:r>
              <a:rPr lang="tr-TR" b="1" dirty="0" smtClean="0"/>
              <a:t> </a:t>
            </a:r>
            <a:r>
              <a:rPr lang="tr-TR" b="1" dirty="0" err="1" smtClean="0"/>
              <a:t>Anaflaksi</a:t>
            </a:r>
            <a:r>
              <a:rPr lang="tr-TR" b="1" dirty="0" smtClean="0"/>
              <a:t>: </a:t>
            </a:r>
          </a:p>
          <a:p>
            <a:endParaRPr lang="tr-TR" dirty="0" smtClean="0"/>
          </a:p>
          <a:p>
            <a:r>
              <a:rPr lang="tr-TR" dirty="0" err="1" smtClean="0"/>
              <a:t>Anaflaksi</a:t>
            </a:r>
            <a:r>
              <a:rPr lang="tr-TR" dirty="0" smtClean="0"/>
              <a:t> semptomlarının kaybolduktan sonra tekrarlamasıdır.</a:t>
            </a:r>
          </a:p>
          <a:p>
            <a:r>
              <a:rPr lang="tr-TR" dirty="0" smtClean="0"/>
              <a:t>Vakaların %3 – 30 unda olduğu raporlanmıştır.</a:t>
            </a:r>
          </a:p>
          <a:p>
            <a:r>
              <a:rPr lang="tr-TR" dirty="0" smtClean="0"/>
              <a:t>Sıklıkla ilk 12 saat içerisinde meydana gelir, nedeni ikinci faz </a:t>
            </a:r>
            <a:r>
              <a:rPr lang="tr-TR" dirty="0" err="1" smtClean="0"/>
              <a:t>mediatör</a:t>
            </a:r>
            <a:r>
              <a:rPr lang="tr-TR" dirty="0" smtClean="0"/>
              <a:t> </a:t>
            </a:r>
            <a:r>
              <a:rPr lang="tr-TR" dirty="0" err="1" smtClean="0"/>
              <a:t>salınımıdır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Klinik olarak en önemli nedeni ise </a:t>
            </a:r>
            <a:r>
              <a:rPr lang="tr-TR" i="1" dirty="0" smtClean="0"/>
              <a:t>adrenalin tedavisine başlamadaki gecikmedir.</a:t>
            </a:r>
            <a:endParaRPr lang="tr-TR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tr-TR" dirty="0" smtClean="0"/>
              <a:t>ANAFLAKSİ TEDAVİSİ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3888432" cy="4873752"/>
          </a:xfrm>
        </p:spPr>
        <p:txBody>
          <a:bodyPr>
            <a:normAutofit/>
          </a:bodyPr>
          <a:lstStyle/>
          <a:p>
            <a:r>
              <a:rPr lang="tr-TR" dirty="0" smtClean="0"/>
              <a:t>Tetikleyici hastadan hemen uzaklaştırılmalı</a:t>
            </a:r>
          </a:p>
          <a:p>
            <a:r>
              <a:rPr lang="tr-TR" b="1" dirty="0" smtClean="0"/>
              <a:t>IM. Adrenalin </a:t>
            </a:r>
            <a:r>
              <a:rPr lang="tr-TR" dirty="0" smtClean="0"/>
              <a:t>: uyluk </a:t>
            </a:r>
            <a:r>
              <a:rPr lang="tr-TR" dirty="0" err="1" smtClean="0"/>
              <a:t>anterolateral</a:t>
            </a:r>
            <a:r>
              <a:rPr lang="tr-TR" dirty="0" smtClean="0"/>
              <a:t> bölgeden 1:1000 konsantrasyonda (1mg/1ml) 0.01mg/kg dozunda uygulanmalı</a:t>
            </a:r>
          </a:p>
          <a:p>
            <a:r>
              <a:rPr lang="tr-TR" dirty="0" smtClean="0"/>
              <a:t>(Erişkinde 0.3-0.5 mg)</a:t>
            </a:r>
          </a:p>
          <a:p>
            <a:r>
              <a:rPr lang="tr-TR" dirty="0" smtClean="0"/>
              <a:t>Adrenalin gerekirse 5- 15 dakikada bir tekrarlanmalı</a:t>
            </a:r>
          </a:p>
        </p:txBody>
      </p:sp>
      <p:pic>
        <p:nvPicPr>
          <p:cNvPr id="1026" name="Picture 2" descr="C:\Users\User\Desktop\tedav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3318519" cy="552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4546848" cy="5925272"/>
          </a:xfrm>
        </p:spPr>
        <p:txBody>
          <a:bodyPr>
            <a:normAutofit/>
          </a:bodyPr>
          <a:lstStyle/>
          <a:p>
            <a:r>
              <a:rPr lang="tr-TR" dirty="0" smtClean="0"/>
              <a:t>Hastanın </a:t>
            </a:r>
            <a:r>
              <a:rPr lang="tr-TR" b="1" dirty="0" smtClean="0"/>
              <a:t>ABC ve oksijen </a:t>
            </a:r>
            <a:r>
              <a:rPr lang="tr-TR" b="1" dirty="0" err="1" smtClean="0"/>
              <a:t>satürasyonu</a:t>
            </a:r>
            <a:r>
              <a:rPr lang="tr-TR" b="1" dirty="0" smtClean="0"/>
              <a:t> </a:t>
            </a:r>
            <a:r>
              <a:rPr lang="tr-TR" dirty="0" smtClean="0"/>
              <a:t>değerlendirilmesi yapılmalı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Hastalarda </a:t>
            </a:r>
            <a:r>
              <a:rPr lang="tr-TR" dirty="0" err="1" smtClean="0"/>
              <a:t>laringeal</a:t>
            </a:r>
            <a:r>
              <a:rPr lang="tr-TR" dirty="0" smtClean="0"/>
              <a:t> ödem gelişebileceği için erken dönemde </a:t>
            </a:r>
            <a:r>
              <a:rPr lang="tr-TR" dirty="0" err="1" smtClean="0"/>
              <a:t>entübasyon</a:t>
            </a:r>
            <a:r>
              <a:rPr lang="tr-TR" dirty="0" smtClean="0"/>
              <a:t> açısından hasta değerlendirilmeli.</a:t>
            </a:r>
          </a:p>
          <a:p>
            <a:r>
              <a:rPr lang="tr-TR" b="1" dirty="0" smtClean="0"/>
              <a:t>IV sıvı </a:t>
            </a:r>
            <a:r>
              <a:rPr lang="tr-TR" b="1" dirty="0" err="1" smtClean="0"/>
              <a:t>infüzyonu</a:t>
            </a:r>
            <a:r>
              <a:rPr lang="tr-TR" dirty="0" smtClean="0"/>
              <a:t>: SF veya </a:t>
            </a:r>
            <a:r>
              <a:rPr lang="tr-TR" dirty="0" err="1" smtClean="0"/>
              <a:t>Ringer</a:t>
            </a:r>
            <a:r>
              <a:rPr lang="tr-TR" dirty="0" smtClean="0"/>
              <a:t> </a:t>
            </a:r>
            <a:r>
              <a:rPr lang="tr-TR" dirty="0" err="1" smtClean="0"/>
              <a:t>Laktat</a:t>
            </a:r>
            <a:r>
              <a:rPr lang="tr-TR" dirty="0" smtClean="0"/>
              <a:t>, </a:t>
            </a:r>
            <a:r>
              <a:rPr lang="tr-TR" dirty="0" err="1" smtClean="0"/>
              <a:t>hemodinamik</a:t>
            </a:r>
            <a:r>
              <a:rPr lang="tr-TR" dirty="0" smtClean="0"/>
              <a:t> düzensizlik olup olmamasına bakılmaksızın en az bir defa 20ml/kg uygulanmalı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 descr="C:\Users\User\Desktop\tedav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41600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5544616"/>
          </a:xfrm>
        </p:spPr>
        <p:txBody>
          <a:bodyPr>
            <a:normAutofit/>
          </a:bodyPr>
          <a:lstStyle/>
          <a:p>
            <a:r>
              <a:rPr lang="tr-TR" b="1" dirty="0" smtClean="0"/>
              <a:t>Diğer ilaçlar:</a:t>
            </a:r>
          </a:p>
          <a:p>
            <a:endParaRPr lang="tr-TR" dirty="0" smtClean="0"/>
          </a:p>
          <a:p>
            <a:r>
              <a:rPr lang="tr-TR" dirty="0" err="1" smtClean="0"/>
              <a:t>Antihistaminikler</a:t>
            </a:r>
            <a:r>
              <a:rPr lang="tr-TR" dirty="0" smtClean="0"/>
              <a:t> : </a:t>
            </a:r>
            <a:r>
              <a:rPr lang="tr-TR" dirty="0" err="1" smtClean="0"/>
              <a:t>Difenhidramin</a:t>
            </a:r>
            <a:r>
              <a:rPr lang="tr-TR" dirty="0" smtClean="0"/>
              <a:t> / </a:t>
            </a:r>
            <a:r>
              <a:rPr lang="tr-TR" dirty="0" err="1" smtClean="0"/>
              <a:t>Feniramin</a:t>
            </a:r>
            <a:endParaRPr lang="tr-TR" dirty="0" smtClean="0"/>
          </a:p>
          <a:p>
            <a:r>
              <a:rPr lang="tr-TR" dirty="0" err="1" smtClean="0"/>
              <a:t>Kortikosteroidler</a:t>
            </a:r>
            <a:r>
              <a:rPr lang="tr-TR" dirty="0" smtClean="0"/>
              <a:t>: </a:t>
            </a:r>
            <a:r>
              <a:rPr lang="tr-TR" dirty="0" err="1" smtClean="0"/>
              <a:t>Metilprednizolon</a:t>
            </a:r>
            <a:endParaRPr lang="tr-TR" dirty="0" smtClean="0"/>
          </a:p>
          <a:p>
            <a:r>
              <a:rPr lang="tr-TR" dirty="0" smtClean="0"/>
              <a:t>IM. Adrenaline dirençli </a:t>
            </a:r>
            <a:r>
              <a:rPr lang="tr-TR" dirty="0" err="1" smtClean="0"/>
              <a:t>bronkokonstruksiyon</a:t>
            </a:r>
            <a:r>
              <a:rPr lang="tr-TR" dirty="0" smtClean="0"/>
              <a:t> varsa </a:t>
            </a:r>
            <a:r>
              <a:rPr lang="tr-TR" dirty="0" err="1" smtClean="0"/>
              <a:t>inhaler</a:t>
            </a:r>
            <a:r>
              <a:rPr lang="tr-TR" dirty="0" smtClean="0"/>
              <a:t> </a:t>
            </a:r>
            <a:r>
              <a:rPr lang="tr-TR" dirty="0" err="1" smtClean="0"/>
              <a:t>salbutamol</a:t>
            </a:r>
            <a:endParaRPr lang="tr-TR" dirty="0" smtClean="0"/>
          </a:p>
          <a:p>
            <a:r>
              <a:rPr lang="tr-TR" dirty="0" smtClean="0"/>
              <a:t>Beta </a:t>
            </a:r>
            <a:r>
              <a:rPr lang="tr-TR" dirty="0" err="1" smtClean="0"/>
              <a:t>blokör</a:t>
            </a:r>
            <a:r>
              <a:rPr lang="tr-TR" dirty="0" smtClean="0"/>
              <a:t> kullanan hastalarda adrenaline yanıt yoksa </a:t>
            </a:r>
            <a:r>
              <a:rPr lang="tr-TR" dirty="0" err="1" smtClean="0"/>
              <a:t>glukagon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Eğer hasta iki kez IM. Adrenalin ve IV. Sıvı </a:t>
            </a:r>
            <a:r>
              <a:rPr lang="tr-TR" dirty="0" err="1" smtClean="0"/>
              <a:t>resisütasyonuna</a:t>
            </a:r>
            <a:r>
              <a:rPr lang="tr-TR" dirty="0" smtClean="0"/>
              <a:t> rağmen şok tablosundan çıkmadıysa </a:t>
            </a:r>
            <a:r>
              <a:rPr lang="tr-TR" i="1" dirty="0" smtClean="0"/>
              <a:t>‘’Dirençli </a:t>
            </a:r>
            <a:r>
              <a:rPr lang="tr-TR" i="1" dirty="0" err="1" smtClean="0"/>
              <a:t>Anaflaksi</a:t>
            </a:r>
            <a:r>
              <a:rPr lang="tr-TR" i="1" dirty="0" smtClean="0"/>
              <a:t>’’ </a:t>
            </a:r>
            <a:r>
              <a:rPr lang="tr-TR" dirty="0" smtClean="0"/>
              <a:t>kabul edilir.</a:t>
            </a:r>
          </a:p>
          <a:p>
            <a:r>
              <a:rPr lang="tr-TR" dirty="0" smtClean="0"/>
              <a:t>IV. Adrenalin </a:t>
            </a:r>
            <a:r>
              <a:rPr lang="tr-TR" dirty="0" err="1" smtClean="0"/>
              <a:t>infüzyonuna</a:t>
            </a:r>
            <a:r>
              <a:rPr lang="tr-TR" dirty="0" smtClean="0"/>
              <a:t> başlanır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Anaflaksi</a:t>
            </a:r>
            <a:r>
              <a:rPr lang="tr-TR" dirty="0" smtClean="0"/>
              <a:t> tanımı</a:t>
            </a:r>
          </a:p>
          <a:p>
            <a:r>
              <a:rPr lang="tr-TR" dirty="0" err="1" smtClean="0"/>
              <a:t>Anaflaksinin</a:t>
            </a:r>
            <a:r>
              <a:rPr lang="tr-TR" dirty="0" smtClean="0"/>
              <a:t> epidemiyolojisi</a:t>
            </a:r>
          </a:p>
          <a:p>
            <a:r>
              <a:rPr lang="tr-TR" dirty="0" err="1" smtClean="0"/>
              <a:t>Anaflaksinin</a:t>
            </a:r>
            <a:r>
              <a:rPr lang="tr-TR" dirty="0" smtClean="0"/>
              <a:t> </a:t>
            </a:r>
            <a:r>
              <a:rPr lang="tr-TR" dirty="0" err="1" smtClean="0"/>
              <a:t>patogenezi</a:t>
            </a:r>
            <a:endParaRPr lang="tr-TR" dirty="0" smtClean="0"/>
          </a:p>
          <a:p>
            <a:r>
              <a:rPr lang="tr-TR" dirty="0" err="1" smtClean="0"/>
              <a:t>Anaflaksi</a:t>
            </a:r>
            <a:r>
              <a:rPr lang="tr-TR" dirty="0" smtClean="0"/>
              <a:t> kliniği</a:t>
            </a:r>
          </a:p>
          <a:p>
            <a:r>
              <a:rPr lang="tr-TR" dirty="0" err="1" smtClean="0"/>
              <a:t>Anaflaksi</a:t>
            </a:r>
            <a:r>
              <a:rPr lang="tr-TR" dirty="0" smtClean="0"/>
              <a:t> tanı kriterleri</a:t>
            </a:r>
          </a:p>
          <a:p>
            <a:r>
              <a:rPr lang="tr-TR" dirty="0" err="1" smtClean="0"/>
              <a:t>Anaflaksinin</a:t>
            </a:r>
            <a:r>
              <a:rPr lang="tr-TR" dirty="0" smtClean="0"/>
              <a:t> </a:t>
            </a:r>
            <a:r>
              <a:rPr lang="tr-TR" dirty="0" smtClean="0"/>
              <a:t>tedavisi</a:t>
            </a:r>
          </a:p>
          <a:p>
            <a:r>
              <a:rPr lang="tr-TR" dirty="0" smtClean="0"/>
              <a:t>Kaynakça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4402832" cy="4104456"/>
          </a:xfrm>
        </p:spPr>
        <p:txBody>
          <a:bodyPr>
            <a:normAutofit/>
          </a:bodyPr>
          <a:lstStyle/>
          <a:p>
            <a:r>
              <a:rPr lang="tr-TR" dirty="0" smtClean="0"/>
              <a:t>Tedavi sonrası hastalar en az 8 - 12 saat izlenmelidir.(</a:t>
            </a:r>
            <a:r>
              <a:rPr lang="tr-TR" dirty="0" err="1" smtClean="0"/>
              <a:t>Bifazik</a:t>
            </a:r>
            <a:r>
              <a:rPr lang="tr-TR" dirty="0" smtClean="0"/>
              <a:t> </a:t>
            </a:r>
            <a:r>
              <a:rPr lang="tr-TR" dirty="0" err="1" smtClean="0"/>
              <a:t>Anaflaksi</a:t>
            </a:r>
            <a:r>
              <a:rPr lang="tr-TR" dirty="0" smtClean="0"/>
              <a:t> ihtimaline karşı)</a:t>
            </a:r>
          </a:p>
          <a:p>
            <a:endParaRPr lang="tr-TR" dirty="0" smtClean="0"/>
          </a:p>
          <a:p>
            <a:r>
              <a:rPr lang="tr-TR" dirty="0" smtClean="0"/>
              <a:t>Hasta ve hasta yakınları </a:t>
            </a:r>
            <a:r>
              <a:rPr lang="tr-TR" dirty="0" err="1" smtClean="0"/>
              <a:t>anaflaksi</a:t>
            </a:r>
            <a:r>
              <a:rPr lang="tr-TR" dirty="0" smtClean="0"/>
              <a:t> yönünden bilgilendirilmelidir.</a:t>
            </a:r>
          </a:p>
          <a:p>
            <a:r>
              <a:rPr lang="tr-TR" dirty="0" err="1" smtClean="0"/>
              <a:t>Allerjen</a:t>
            </a:r>
            <a:r>
              <a:rPr lang="tr-TR" dirty="0" smtClean="0"/>
              <a:t> ile temas kesinlikle önlenmeli.</a:t>
            </a:r>
            <a:endParaRPr lang="tr-TR" dirty="0" smtClean="0"/>
          </a:p>
        </p:txBody>
      </p:sp>
      <p:pic>
        <p:nvPicPr>
          <p:cNvPr id="3074" name="Picture 2" descr="C:\Users\Use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4104456" cy="338534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755576" y="465313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Hastalara tedavi sonrası adrenalin </a:t>
            </a:r>
            <a:r>
              <a:rPr lang="tr-TR" sz="2400" dirty="0" err="1" smtClean="0"/>
              <a:t>otoenjektörü</a:t>
            </a:r>
            <a:r>
              <a:rPr lang="tr-TR" sz="2400" dirty="0" smtClean="0"/>
              <a:t> reçete edilmelidir.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tr-TR" sz="2400" dirty="0" smtClean="0"/>
              <a:t>Hasta alerji uzmanına yönlendirilmelidir.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56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336704" cy="427790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475656" y="515719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err="1" smtClean="0"/>
              <a:t>Anaflakside</a:t>
            </a:r>
            <a:r>
              <a:rPr lang="tr-TR" sz="2400" i="1" dirty="0" smtClean="0"/>
              <a:t> adrenalin hayat kurtarır.</a:t>
            </a:r>
            <a:endParaRPr lang="tr-TR" sz="24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World Allergy Organization Anaphylaxis Guidance </a:t>
            </a:r>
            <a:r>
              <a:rPr lang="en-US" dirty="0" smtClean="0"/>
              <a:t>2020</a:t>
            </a:r>
            <a:endParaRPr lang="tr-TR" dirty="0" smtClean="0"/>
          </a:p>
          <a:p>
            <a:r>
              <a:rPr lang="tr-TR" dirty="0" smtClean="0"/>
              <a:t>Türkiye Ulusal </a:t>
            </a:r>
            <a:r>
              <a:rPr lang="tr-TR" dirty="0" err="1" smtClean="0"/>
              <a:t>Allerji</a:t>
            </a:r>
            <a:r>
              <a:rPr lang="tr-TR" dirty="0" smtClean="0"/>
              <a:t> ve Klinik İmmünoloji Derneği </a:t>
            </a:r>
            <a:r>
              <a:rPr lang="tr-TR" dirty="0" err="1" smtClean="0"/>
              <a:t>Anaflaksi</a:t>
            </a:r>
            <a:r>
              <a:rPr lang="tr-TR" dirty="0" smtClean="0"/>
              <a:t> Cep Rehberi 2021</a:t>
            </a:r>
          </a:p>
          <a:p>
            <a:r>
              <a:rPr lang="tr-TR" dirty="0" smtClean="0"/>
              <a:t>Mayo </a:t>
            </a:r>
            <a:r>
              <a:rPr lang="tr-TR" dirty="0" err="1" smtClean="0"/>
              <a:t>Clinic</a:t>
            </a:r>
            <a:r>
              <a:rPr lang="tr-TR" dirty="0" smtClean="0"/>
              <a:t> - </a:t>
            </a:r>
            <a:r>
              <a:rPr lang="tr-TR" dirty="0" err="1" smtClean="0"/>
              <a:t>Anaphylaxis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ANAFLAKSİNİN TANIMI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3424808" cy="4873752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Anaflaksi</a:t>
            </a:r>
            <a:r>
              <a:rPr lang="tr-TR" dirty="0" smtClean="0"/>
              <a:t>, genellikle hızlı başlayan ve ölüme neden olabilen sistemik bir </a:t>
            </a:r>
            <a:r>
              <a:rPr lang="tr-TR" dirty="0" err="1" smtClean="0"/>
              <a:t>hipersensitivite</a:t>
            </a:r>
            <a:r>
              <a:rPr lang="tr-TR" dirty="0" smtClean="0"/>
              <a:t> reaksiyonudur.</a:t>
            </a:r>
          </a:p>
          <a:p>
            <a:endParaRPr lang="tr-TR" dirty="0" smtClean="0"/>
          </a:p>
          <a:p>
            <a:r>
              <a:rPr lang="tr-TR" dirty="0" smtClean="0"/>
              <a:t>Havayolu, solunum ve dolaşım sorunlarına yol açabilir, hızlı bir müdahale ile tedavi edilmezse ölümcül olabilir.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1026" name="Picture 2" descr="C:\Users\User\Desktop\anafilaks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39248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EPİDEMİYOLOJİ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Dünya </a:t>
            </a:r>
            <a:r>
              <a:rPr lang="tr-TR" dirty="0" err="1" smtClean="0"/>
              <a:t>Allerji</a:t>
            </a:r>
            <a:r>
              <a:rPr lang="tr-TR" dirty="0" smtClean="0"/>
              <a:t> Örgütü’nün 2020 yılında yayınladığı ‘’</a:t>
            </a:r>
            <a:r>
              <a:rPr lang="tr-TR" dirty="0" err="1" smtClean="0"/>
              <a:t>Anaflaksi</a:t>
            </a:r>
            <a:r>
              <a:rPr lang="tr-TR" dirty="0" smtClean="0"/>
              <a:t> rehberi’’ ne göre;</a:t>
            </a:r>
          </a:p>
          <a:p>
            <a:endParaRPr lang="tr-TR" dirty="0" smtClean="0"/>
          </a:p>
          <a:p>
            <a:r>
              <a:rPr lang="tr-TR" dirty="0" err="1" smtClean="0"/>
              <a:t>Anaflaksi</a:t>
            </a:r>
            <a:r>
              <a:rPr lang="tr-TR" dirty="0" smtClean="0"/>
              <a:t> </a:t>
            </a:r>
            <a:r>
              <a:rPr lang="tr-TR" dirty="0" err="1" smtClean="0"/>
              <a:t>insidansı</a:t>
            </a:r>
            <a:r>
              <a:rPr lang="tr-TR" dirty="0" smtClean="0"/>
              <a:t>: </a:t>
            </a:r>
            <a:r>
              <a:rPr lang="tr-TR" b="1" dirty="0" smtClean="0"/>
              <a:t>50-112 / 100.000 kişi/yıl</a:t>
            </a:r>
          </a:p>
          <a:p>
            <a:r>
              <a:rPr lang="tr-TR" dirty="0" smtClean="0"/>
              <a:t>Bir insanın yaşam boyu </a:t>
            </a:r>
            <a:r>
              <a:rPr lang="tr-TR" dirty="0" err="1" smtClean="0"/>
              <a:t>prevalansı</a:t>
            </a:r>
            <a:r>
              <a:rPr lang="tr-TR" dirty="0" smtClean="0"/>
              <a:t> </a:t>
            </a:r>
            <a:r>
              <a:rPr lang="tr-TR" b="1" dirty="0" smtClean="0"/>
              <a:t>%0.3 – 5.1 </a:t>
            </a:r>
            <a:r>
              <a:rPr lang="tr-TR" dirty="0" smtClean="0"/>
              <a:t>olarak tahmin edilmektedir. </a:t>
            </a:r>
          </a:p>
          <a:p>
            <a:r>
              <a:rPr lang="tr-TR" dirty="0" smtClean="0"/>
              <a:t>Bir defa </a:t>
            </a:r>
            <a:r>
              <a:rPr lang="tr-TR" dirty="0" err="1" smtClean="0"/>
              <a:t>anaflaksi</a:t>
            </a:r>
            <a:r>
              <a:rPr lang="tr-TR" dirty="0" smtClean="0"/>
              <a:t> geçirmiş olan bir kişinin önündeki 1.5 – 25 yıl içerisinde tekrar </a:t>
            </a:r>
            <a:r>
              <a:rPr lang="tr-TR" dirty="0" err="1" smtClean="0"/>
              <a:t>anaflaksi</a:t>
            </a:r>
            <a:r>
              <a:rPr lang="tr-TR" dirty="0" smtClean="0"/>
              <a:t> geçirme ihtimali </a:t>
            </a:r>
            <a:r>
              <a:rPr lang="tr-TR" b="1" dirty="0" smtClean="0"/>
              <a:t>%26.5 – 54</a:t>
            </a:r>
            <a:r>
              <a:rPr lang="tr-TR" dirty="0" smtClean="0"/>
              <a:t> olarak tahmin edilmektedir.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ANAFLAKSİ PATOGENEZİ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User\Desktop\fimmu-13-836222-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12160" y="1196752"/>
            <a:ext cx="2664296" cy="5976664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Histamin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Prostaglandin</a:t>
            </a:r>
            <a:r>
              <a:rPr lang="tr-TR" dirty="0" smtClean="0"/>
              <a:t> D2</a:t>
            </a:r>
          </a:p>
          <a:p>
            <a:r>
              <a:rPr lang="tr-TR" dirty="0" err="1" smtClean="0"/>
              <a:t>Lökotrienler</a:t>
            </a:r>
            <a:endParaRPr lang="tr-TR" dirty="0" smtClean="0"/>
          </a:p>
          <a:p>
            <a:r>
              <a:rPr lang="tr-TR" dirty="0" smtClean="0"/>
              <a:t>TNF – alfa</a:t>
            </a:r>
          </a:p>
          <a:p>
            <a:r>
              <a:rPr lang="tr-TR" dirty="0" smtClean="0"/>
              <a:t>PAF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4098" name="Picture 2" descr="C:\Users\User\Desktop\istockphoto-506223368-1706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5040560" cy="4414757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971600" y="47667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Mast</a:t>
            </a:r>
            <a:r>
              <a:rPr lang="tr-TR" sz="2400" dirty="0" smtClean="0"/>
              <a:t> ve bazofil hücre </a:t>
            </a:r>
            <a:r>
              <a:rPr lang="tr-TR" sz="2400" dirty="0" err="1" smtClean="0"/>
              <a:t>degranülasyonu</a:t>
            </a:r>
            <a:r>
              <a:rPr lang="tr-TR" sz="2400" dirty="0" smtClean="0"/>
              <a:t> sonucunda ortama salınan;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ETKEN MADDELER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Besinler  –  Süt, yumurta, soya, fıstık, kabuklu deniz ürünleri, buğday</a:t>
            </a:r>
          </a:p>
          <a:p>
            <a:pPr fontAlgn="base"/>
            <a:r>
              <a:rPr lang="tr-TR" dirty="0" smtClean="0"/>
              <a:t>İlaçlar  –  Penisilin türevi antibiyotikler, NSAİİ, </a:t>
            </a:r>
            <a:r>
              <a:rPr lang="tr-TR" dirty="0" err="1" smtClean="0"/>
              <a:t>asetilsalisilat</a:t>
            </a:r>
            <a:r>
              <a:rPr lang="tr-TR" dirty="0" smtClean="0"/>
              <a:t>, </a:t>
            </a:r>
            <a:r>
              <a:rPr lang="tr-TR" dirty="0" err="1" smtClean="0"/>
              <a:t>antivenomlar</a:t>
            </a:r>
            <a:r>
              <a:rPr lang="tr-TR" dirty="0" smtClean="0"/>
              <a:t>, aşılar, kan ürünleri</a:t>
            </a:r>
          </a:p>
          <a:p>
            <a:pPr fontAlgn="base"/>
            <a:r>
              <a:rPr lang="tr-TR" dirty="0" smtClean="0"/>
              <a:t>Böcek sokmaları</a:t>
            </a:r>
          </a:p>
          <a:p>
            <a:pPr fontAlgn="base"/>
            <a:r>
              <a:rPr lang="tr-TR" dirty="0" err="1" smtClean="0"/>
              <a:t>Latex</a:t>
            </a:r>
            <a:endParaRPr lang="tr-TR" dirty="0" smtClean="0"/>
          </a:p>
          <a:p>
            <a:pPr fontAlgn="base"/>
            <a:r>
              <a:rPr lang="tr-TR" dirty="0" smtClean="0"/>
              <a:t>Egzersiz</a:t>
            </a:r>
          </a:p>
          <a:p>
            <a:pPr fontAlgn="base"/>
            <a:r>
              <a:rPr lang="tr-TR" dirty="0" err="1" smtClean="0"/>
              <a:t>Radyokontrast</a:t>
            </a:r>
            <a:r>
              <a:rPr lang="tr-TR" dirty="0" smtClean="0"/>
              <a:t> maddeler</a:t>
            </a:r>
          </a:p>
          <a:p>
            <a:pPr fontAlgn="base"/>
            <a:r>
              <a:rPr lang="tr-TR" dirty="0" smtClean="0"/>
              <a:t>Nedeni bilinmeyen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Ekran Alıntıs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168056" cy="6300451"/>
          </a:xfrm>
          <a:prstGeom prst="rect">
            <a:avLst/>
          </a:prstGeom>
          <a:noFill/>
        </p:spPr>
      </p:pic>
      <p:pic>
        <p:nvPicPr>
          <p:cNvPr id="3076" name="Picture 4" descr="C:\Users\User\Desktop\Ekran Alıntısı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99097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ANAFLAKSİ KLİNİĞİ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148064" y="1600200"/>
            <a:ext cx="3312368" cy="4873752"/>
          </a:xfrm>
        </p:spPr>
        <p:txBody>
          <a:bodyPr/>
          <a:lstStyle/>
          <a:p>
            <a:r>
              <a:rPr lang="tr-TR" b="1" dirty="0" smtClean="0"/>
              <a:t>Cilt bulguları : </a:t>
            </a:r>
            <a:r>
              <a:rPr lang="tr-TR" dirty="0" smtClean="0"/>
              <a:t>Ürtiker, kaşıntı, kızarıklık, </a:t>
            </a:r>
            <a:r>
              <a:rPr lang="tr-TR" dirty="0" err="1" smtClean="0"/>
              <a:t>anjiödem</a:t>
            </a:r>
            <a:r>
              <a:rPr lang="tr-TR" dirty="0" smtClean="0"/>
              <a:t> (vakaların yaklaşık %90’ında)</a:t>
            </a:r>
          </a:p>
          <a:p>
            <a:endParaRPr lang="tr-TR" dirty="0" smtClean="0"/>
          </a:p>
          <a:p>
            <a:r>
              <a:rPr lang="tr-TR" dirty="0" smtClean="0"/>
              <a:t>Cilt bulguları olmak zorunda değil !</a:t>
            </a:r>
          </a:p>
        </p:txBody>
      </p:sp>
      <p:pic>
        <p:nvPicPr>
          <p:cNvPr id="5122" name="Picture 2" descr="C:\Users\User\Desktop\ürti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816424" cy="1905000"/>
          </a:xfrm>
          <a:prstGeom prst="rect">
            <a:avLst/>
          </a:prstGeom>
          <a:noFill/>
        </p:spPr>
      </p:pic>
      <p:pic>
        <p:nvPicPr>
          <p:cNvPr id="5124" name="Picture 4" descr="C:\Users\User\Desktop\Herediter-Anjioödem-Nedir-hakkında-bilgi-300x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81000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</TotalTime>
  <Words>562</Words>
  <Application>Microsoft Office PowerPoint</Application>
  <PresentationFormat>Ekran Gösterisi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Cumba</vt:lpstr>
      <vt:lpstr>ANAFLAKSİ</vt:lpstr>
      <vt:lpstr>SUNUM PLANI</vt:lpstr>
      <vt:lpstr>ANAFLAKSİNİN TANIMI </vt:lpstr>
      <vt:lpstr>EPİDEMİYOLOJİ</vt:lpstr>
      <vt:lpstr>ANAFLAKSİ PATOGENEZİ </vt:lpstr>
      <vt:lpstr>Slayt 6</vt:lpstr>
      <vt:lpstr>ETKEN MADDELER</vt:lpstr>
      <vt:lpstr>Slayt 8</vt:lpstr>
      <vt:lpstr>ANAFLAKSİ KLİNİĞİ</vt:lpstr>
      <vt:lpstr>Slayt 10</vt:lpstr>
      <vt:lpstr>Slayt 11</vt:lpstr>
      <vt:lpstr>Slayt 12</vt:lpstr>
      <vt:lpstr>Slayt 13</vt:lpstr>
      <vt:lpstr>ANAFLAKSİ TANI KRİTERLERİ</vt:lpstr>
      <vt:lpstr>Slayt 15</vt:lpstr>
      <vt:lpstr>Slayt 16</vt:lpstr>
      <vt:lpstr>ANAFLAKSİ TEDAVİSİ</vt:lpstr>
      <vt:lpstr>Slayt 18</vt:lpstr>
      <vt:lpstr>Slayt 19</vt:lpstr>
      <vt:lpstr>Slayt 20</vt:lpstr>
      <vt:lpstr>Slayt 21</vt:lpstr>
      <vt:lpstr>KAYNAKÇA: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ANAFLAKSİ</dc:title>
  <dc:creator>User</dc:creator>
  <cp:lastModifiedBy>User</cp:lastModifiedBy>
  <cp:revision>20</cp:revision>
  <dcterms:created xsi:type="dcterms:W3CDTF">2022-07-28T16:53:47Z</dcterms:created>
  <dcterms:modified xsi:type="dcterms:W3CDTF">2022-07-29T07:24:53Z</dcterms:modified>
</cp:coreProperties>
</file>