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Üstbilgi Yer Tutucusu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tr-TR" sz="1400" b="0" i="0" u="none" strike="noStrike" baseline="0">
              <a:ln>
                <a:noFill/>
              </a:ln>
              <a:solidFill>
                <a:srgbClr val="000000"/>
              </a:solidFill>
              <a:latin typeface="Arial" pitchFamily="18"/>
              <a:ea typeface="Microsoft YaHei" pitchFamily="2"/>
              <a:cs typeface="Microsoft YaHei" pitchFamily="2"/>
            </a:endParaRPr>
          </a:p>
        </p:txBody>
      </p:sp>
      <p:sp>
        <p:nvSpPr>
          <p:cNvPr id="3" name="Veri Yer Tutucusu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tr-TR" sz="1400" b="0" i="0" u="none" strike="noStrike" baseline="0">
              <a:ln>
                <a:noFill/>
              </a:ln>
              <a:solidFill>
                <a:srgbClr val="000000"/>
              </a:solidFill>
              <a:latin typeface="Arial" pitchFamily="18"/>
              <a:ea typeface="Microsoft YaHei" pitchFamily="2"/>
              <a:cs typeface="Microsoft YaHei" pitchFamily="2"/>
            </a:endParaRPr>
          </a:p>
        </p:txBody>
      </p:sp>
      <p:sp>
        <p:nvSpPr>
          <p:cNvPr id="4" name="Altbilgi Yer Tutucusu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tr-TR" sz="1400" b="0" i="0" u="none" strike="noStrike" baseline="0">
              <a:ln>
                <a:noFill/>
              </a:ln>
              <a:solidFill>
                <a:srgbClr val="000000"/>
              </a:solidFill>
              <a:latin typeface="Arial" pitchFamily="18"/>
              <a:ea typeface="Microsoft YaHei" pitchFamily="2"/>
              <a:cs typeface="Microsoft YaHei" pitchFamily="2"/>
            </a:endParaRPr>
          </a:p>
        </p:txBody>
      </p:sp>
      <p:sp>
        <p:nvSpPr>
          <p:cNvPr id="5" name="Slayt Numarası Yer Tutucus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D8091A11-717D-4C8F-9C86-5EA8EAA820BE}" type="slidenum">
              <a:t>‹#›</a:t>
            </a:fld>
            <a:endParaRPr lang="tr-TR" sz="1400" b="0" i="0" u="none" strike="noStrike" baseline="0">
              <a:ln>
                <a:noFill/>
              </a:ln>
              <a:solidFill>
                <a:srgbClr val="000000"/>
              </a:solidFill>
              <a:latin typeface="Arial" pitchFamily="18"/>
              <a:ea typeface="Microsoft YaHei" pitchFamily="2"/>
              <a:cs typeface="Microsoft YaHei" pitchFamily="2"/>
            </a:endParaRPr>
          </a:p>
        </p:txBody>
      </p:sp>
    </p:spTree>
    <p:extLst>
      <p:ext uri="{BB962C8B-B14F-4D97-AF65-F5344CB8AC3E}">
        <p14:creationId xmlns:p14="http://schemas.microsoft.com/office/powerpoint/2010/main" val="254097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ikdörtgen 1"/>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3" name="Slayt Görüntüsü Yer Tutucusu 2"/>
          <p:cNvSpPr>
            <a:spLocks noGrp="1" noRot="1" noChangeAspect="1"/>
          </p:cNvSpPr>
          <p:nvPr>
            <p:ph type="sldImg" idx="2"/>
          </p:nvPr>
        </p:nvSpPr>
        <p:spPr>
          <a:xfrm>
            <a:off x="1312560" y="1026719"/>
            <a:ext cx="4932360" cy="3699000"/>
          </a:xfrm>
          <a:prstGeom prst="rect">
            <a:avLst/>
          </a:prstGeom>
          <a:noFill/>
          <a:ln>
            <a:noFill/>
            <a:prstDash val="solid"/>
          </a:ln>
        </p:spPr>
      </p:sp>
      <p:sp>
        <p:nvSpPr>
          <p:cNvPr id="4" name="Not Yer Tutucusu 3"/>
          <p:cNvSpPr txBox="1">
            <a:spLocks noGrp="1"/>
          </p:cNvSpPr>
          <p:nvPr>
            <p:ph type="body" sz="quarter" idx="3"/>
          </p:nvPr>
        </p:nvSpPr>
        <p:spPr>
          <a:xfrm>
            <a:off x="1170000" y="5086079"/>
            <a:ext cx="5224320" cy="410508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a:p>
        </p:txBody>
      </p:sp>
    </p:spTree>
    <p:extLst>
      <p:ext uri="{BB962C8B-B14F-4D97-AF65-F5344CB8AC3E}">
        <p14:creationId xmlns:p14="http://schemas.microsoft.com/office/powerpoint/2010/main" val="3124434997"/>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1169640" y="5086440"/>
            <a:ext cx="5226120" cy="4106880"/>
          </a:xfrm>
        </p:spPr>
        <p:txBody>
          <a:bodyPr anchor="ctr" anchorCtr="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tr-TR"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09498968-D263-493E-884F-A0C99EA78A59}" type="slidenum">
              <a:t>‹#›</a:t>
            </a:fld>
            <a:endParaRPr lang="tr-TR"/>
          </a:p>
        </p:txBody>
      </p:sp>
    </p:spTree>
    <p:extLst>
      <p:ext uri="{BB962C8B-B14F-4D97-AF65-F5344CB8AC3E}">
        <p14:creationId xmlns:p14="http://schemas.microsoft.com/office/powerpoint/2010/main" val="2158621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3F6F52DC-FCE6-4FA8-A533-1CA5B08E9FA3}" type="slidenum">
              <a:t>‹#›</a:t>
            </a:fld>
            <a:endParaRPr lang="tr-TR"/>
          </a:p>
        </p:txBody>
      </p:sp>
    </p:spTree>
    <p:extLst>
      <p:ext uri="{BB962C8B-B14F-4D97-AF65-F5344CB8AC3E}">
        <p14:creationId xmlns:p14="http://schemas.microsoft.com/office/powerpoint/2010/main" val="4262092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04963"/>
            <a:ext cx="2055813" cy="45243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4963"/>
            <a:ext cx="6019800" cy="45243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4967CC5D-96DE-40D2-BF9E-C2ED309698E5}" type="slidenum">
              <a:t>‹#›</a:t>
            </a:fld>
            <a:endParaRPr lang="tr-TR"/>
          </a:p>
        </p:txBody>
      </p:sp>
    </p:spTree>
    <p:extLst>
      <p:ext uri="{BB962C8B-B14F-4D97-AF65-F5344CB8AC3E}">
        <p14:creationId xmlns:p14="http://schemas.microsoft.com/office/powerpoint/2010/main" val="3470387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60B755B4-AC3D-405F-97F3-AA4CD0709D54}" type="slidenum">
              <a:t>‹#›</a:t>
            </a:fld>
            <a:endParaRPr lang="tr-TR"/>
          </a:p>
        </p:txBody>
      </p:sp>
    </p:spTree>
    <p:extLst>
      <p:ext uri="{BB962C8B-B14F-4D97-AF65-F5344CB8AC3E}">
        <p14:creationId xmlns:p14="http://schemas.microsoft.com/office/powerpoint/2010/main" val="132673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43E6D094-6BC9-4C28-84CA-FCFA1952C8CD}" type="slidenum">
              <a:t>‹#›</a:t>
            </a:fld>
            <a:endParaRPr lang="tr-TR"/>
          </a:p>
        </p:txBody>
      </p:sp>
    </p:spTree>
    <p:extLst>
      <p:ext uri="{BB962C8B-B14F-4D97-AF65-F5344CB8AC3E}">
        <p14:creationId xmlns:p14="http://schemas.microsoft.com/office/powerpoint/2010/main" val="349254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8969933F-20AC-44EF-A5CC-E861ADE4B082}" type="slidenum">
              <a:t>‹#›</a:t>
            </a:fld>
            <a:endParaRPr lang="tr-TR"/>
          </a:p>
        </p:txBody>
      </p:sp>
    </p:spTree>
    <p:extLst>
      <p:ext uri="{BB962C8B-B14F-4D97-AF65-F5344CB8AC3E}">
        <p14:creationId xmlns:p14="http://schemas.microsoft.com/office/powerpoint/2010/main" val="3412949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D6E883C0-9079-43AB-AE01-D2A720289B5D}" type="slidenum">
              <a:t>‹#›</a:t>
            </a:fld>
            <a:endParaRPr lang="tr-TR"/>
          </a:p>
        </p:txBody>
      </p:sp>
    </p:spTree>
    <p:extLst>
      <p:ext uri="{BB962C8B-B14F-4D97-AF65-F5344CB8AC3E}">
        <p14:creationId xmlns:p14="http://schemas.microsoft.com/office/powerpoint/2010/main" val="78702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r>
              <a:rPr lang="tr-TR" smtClean="0"/>
              <a:t>04.10.17</a:t>
            </a:r>
            <a:endParaRPr lang="tr-TR"/>
          </a:p>
        </p:txBody>
      </p:sp>
      <p:sp>
        <p:nvSpPr>
          <p:cNvPr id="8" name="Slayt Numarası Yer Tutucusu 7"/>
          <p:cNvSpPr>
            <a:spLocks noGrp="1"/>
          </p:cNvSpPr>
          <p:nvPr>
            <p:ph type="sldNum" sz="quarter" idx="11"/>
          </p:nvPr>
        </p:nvSpPr>
        <p:spPr/>
        <p:txBody>
          <a:bodyPr/>
          <a:lstStyle/>
          <a:p>
            <a:pPr lvl="0"/>
            <a:fld id="{E51AB77F-B318-435D-B81C-5E89533C85DE}" type="slidenum">
              <a:t>‹#›</a:t>
            </a:fld>
            <a:endParaRPr lang="tr-TR"/>
          </a:p>
        </p:txBody>
      </p:sp>
    </p:spTree>
    <p:extLst>
      <p:ext uri="{BB962C8B-B14F-4D97-AF65-F5344CB8AC3E}">
        <p14:creationId xmlns:p14="http://schemas.microsoft.com/office/powerpoint/2010/main" val="4192096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r>
              <a:rPr lang="tr-TR" smtClean="0"/>
              <a:t>04.10.17</a:t>
            </a:r>
            <a:endParaRPr lang="tr-TR"/>
          </a:p>
        </p:txBody>
      </p:sp>
      <p:sp>
        <p:nvSpPr>
          <p:cNvPr id="4" name="Slayt Numarası Yer Tutucusu 3"/>
          <p:cNvSpPr>
            <a:spLocks noGrp="1"/>
          </p:cNvSpPr>
          <p:nvPr>
            <p:ph type="sldNum" sz="quarter" idx="11"/>
          </p:nvPr>
        </p:nvSpPr>
        <p:spPr/>
        <p:txBody>
          <a:bodyPr/>
          <a:lstStyle/>
          <a:p>
            <a:pPr lvl="0"/>
            <a:fld id="{64BEF2D6-8132-4C82-B77E-6AC6842A1E63}" type="slidenum">
              <a:t>‹#›</a:t>
            </a:fld>
            <a:endParaRPr lang="tr-TR"/>
          </a:p>
        </p:txBody>
      </p:sp>
    </p:spTree>
    <p:extLst>
      <p:ext uri="{BB962C8B-B14F-4D97-AF65-F5344CB8AC3E}">
        <p14:creationId xmlns:p14="http://schemas.microsoft.com/office/powerpoint/2010/main" val="189574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r>
              <a:rPr lang="tr-TR" smtClean="0"/>
              <a:t>04.10.17</a:t>
            </a:r>
            <a:endParaRPr lang="tr-TR"/>
          </a:p>
        </p:txBody>
      </p:sp>
      <p:sp>
        <p:nvSpPr>
          <p:cNvPr id="3" name="Slayt Numarası Yer Tutucusu 2"/>
          <p:cNvSpPr>
            <a:spLocks noGrp="1"/>
          </p:cNvSpPr>
          <p:nvPr>
            <p:ph type="sldNum" sz="quarter" idx="11"/>
          </p:nvPr>
        </p:nvSpPr>
        <p:spPr/>
        <p:txBody>
          <a:bodyPr/>
          <a:lstStyle/>
          <a:p>
            <a:pPr lvl="0"/>
            <a:fld id="{878DD6AE-ACE0-47AB-BDF1-C9034933536A}" type="slidenum">
              <a:t>‹#›</a:t>
            </a:fld>
            <a:endParaRPr lang="tr-TR"/>
          </a:p>
        </p:txBody>
      </p:sp>
    </p:spTree>
    <p:extLst>
      <p:ext uri="{BB962C8B-B14F-4D97-AF65-F5344CB8AC3E}">
        <p14:creationId xmlns:p14="http://schemas.microsoft.com/office/powerpoint/2010/main" val="2233221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5B943577-3331-4F59-822B-36109BCD2FF0}" type="slidenum">
              <a:t>‹#›</a:t>
            </a:fld>
            <a:endParaRPr lang="tr-TR"/>
          </a:p>
        </p:txBody>
      </p:sp>
    </p:spTree>
    <p:extLst>
      <p:ext uri="{BB962C8B-B14F-4D97-AF65-F5344CB8AC3E}">
        <p14:creationId xmlns:p14="http://schemas.microsoft.com/office/powerpoint/2010/main" val="2900601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868B95CC-7C74-48AE-814C-4AFCFF76090D}" type="slidenum">
              <a:t>‹#›</a:t>
            </a:fld>
            <a:endParaRPr lang="tr-TR"/>
          </a:p>
        </p:txBody>
      </p:sp>
    </p:spTree>
    <p:extLst>
      <p:ext uri="{BB962C8B-B14F-4D97-AF65-F5344CB8AC3E}">
        <p14:creationId xmlns:p14="http://schemas.microsoft.com/office/powerpoint/2010/main" val="373256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69F6C010-B5D0-4480-B889-3E93988A379B}" type="slidenum">
              <a:t>‹#›</a:t>
            </a:fld>
            <a:endParaRPr lang="tr-TR"/>
          </a:p>
        </p:txBody>
      </p:sp>
    </p:spTree>
    <p:extLst>
      <p:ext uri="{BB962C8B-B14F-4D97-AF65-F5344CB8AC3E}">
        <p14:creationId xmlns:p14="http://schemas.microsoft.com/office/powerpoint/2010/main" val="1126480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505F6907-7131-4D28-A978-7DED936FAC5B}" type="slidenum">
              <a:t>‹#›</a:t>
            </a:fld>
            <a:endParaRPr lang="tr-TR"/>
          </a:p>
        </p:txBody>
      </p:sp>
    </p:spTree>
    <p:extLst>
      <p:ext uri="{BB962C8B-B14F-4D97-AF65-F5344CB8AC3E}">
        <p14:creationId xmlns:p14="http://schemas.microsoft.com/office/powerpoint/2010/main" val="1355791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5813" cy="58499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499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B3208152-EC46-4A4C-9479-E4FE243575B9}" type="slidenum">
              <a:t>‹#›</a:t>
            </a:fld>
            <a:endParaRPr lang="tr-TR"/>
          </a:p>
        </p:txBody>
      </p:sp>
    </p:spTree>
    <p:extLst>
      <p:ext uri="{BB962C8B-B14F-4D97-AF65-F5344CB8AC3E}">
        <p14:creationId xmlns:p14="http://schemas.microsoft.com/office/powerpoint/2010/main" val="852709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1410005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4196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extLst>
      <p:ext uri="{BB962C8B-B14F-4D97-AF65-F5344CB8AC3E}">
        <p14:creationId xmlns:p14="http://schemas.microsoft.com/office/powerpoint/2010/main" val="3259447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71513" y="1906588"/>
            <a:ext cx="38274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51375" y="1906588"/>
            <a:ext cx="38274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44407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019080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1420642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27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r>
              <a:rPr lang="tr-TR" smtClean="0"/>
              <a:t>04.10.17</a:t>
            </a:r>
            <a:endParaRPr lang="tr-TR"/>
          </a:p>
        </p:txBody>
      </p:sp>
      <p:sp>
        <p:nvSpPr>
          <p:cNvPr id="5" name="Slayt Numarası Yer Tutucusu 4"/>
          <p:cNvSpPr>
            <a:spLocks noGrp="1"/>
          </p:cNvSpPr>
          <p:nvPr>
            <p:ph type="sldNum" sz="quarter" idx="11"/>
          </p:nvPr>
        </p:nvSpPr>
        <p:spPr/>
        <p:txBody>
          <a:bodyPr/>
          <a:lstStyle/>
          <a:p>
            <a:pPr lvl="0"/>
            <a:fld id="{F721A21A-95C9-4B5B-8CFC-1206880CEC2C}" type="slidenum">
              <a:t>‹#›</a:t>
            </a:fld>
            <a:endParaRPr lang="tr-TR"/>
          </a:p>
        </p:txBody>
      </p:sp>
    </p:spTree>
    <p:extLst>
      <p:ext uri="{BB962C8B-B14F-4D97-AF65-F5344CB8AC3E}">
        <p14:creationId xmlns:p14="http://schemas.microsoft.com/office/powerpoint/2010/main" val="1499008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338476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594853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023066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27800" y="503238"/>
            <a:ext cx="1951038" cy="57229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71513" y="503238"/>
            <a:ext cx="5703887" cy="57229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612677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655F68B4-878C-442F-BB8F-C82D0F43829B}" type="slidenum">
              <a:t>‹#›</a:t>
            </a:fld>
            <a:endParaRPr lang="tr-TR"/>
          </a:p>
        </p:txBody>
      </p:sp>
    </p:spTree>
    <p:extLst>
      <p:ext uri="{BB962C8B-B14F-4D97-AF65-F5344CB8AC3E}">
        <p14:creationId xmlns:p14="http://schemas.microsoft.com/office/powerpoint/2010/main" val="4078781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r>
              <a:rPr lang="tr-TR" smtClean="0"/>
              <a:t>04.10.17</a:t>
            </a:r>
            <a:endParaRPr lang="tr-TR"/>
          </a:p>
        </p:txBody>
      </p:sp>
      <p:sp>
        <p:nvSpPr>
          <p:cNvPr id="8" name="Slayt Numarası Yer Tutucusu 7"/>
          <p:cNvSpPr>
            <a:spLocks noGrp="1"/>
          </p:cNvSpPr>
          <p:nvPr>
            <p:ph type="sldNum" sz="quarter" idx="11"/>
          </p:nvPr>
        </p:nvSpPr>
        <p:spPr/>
        <p:txBody>
          <a:bodyPr/>
          <a:lstStyle/>
          <a:p>
            <a:pPr lvl="0"/>
            <a:fld id="{2A9FB1ED-6C16-4AE4-BEE7-6E76079F7D6F}" type="slidenum">
              <a:t>‹#›</a:t>
            </a:fld>
            <a:endParaRPr lang="tr-TR"/>
          </a:p>
        </p:txBody>
      </p:sp>
    </p:spTree>
    <p:extLst>
      <p:ext uri="{BB962C8B-B14F-4D97-AF65-F5344CB8AC3E}">
        <p14:creationId xmlns:p14="http://schemas.microsoft.com/office/powerpoint/2010/main" val="197595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r>
              <a:rPr lang="tr-TR" smtClean="0"/>
              <a:t>04.10.17</a:t>
            </a:r>
            <a:endParaRPr lang="tr-TR"/>
          </a:p>
        </p:txBody>
      </p:sp>
      <p:sp>
        <p:nvSpPr>
          <p:cNvPr id="4" name="Slayt Numarası Yer Tutucusu 3"/>
          <p:cNvSpPr>
            <a:spLocks noGrp="1"/>
          </p:cNvSpPr>
          <p:nvPr>
            <p:ph type="sldNum" sz="quarter" idx="11"/>
          </p:nvPr>
        </p:nvSpPr>
        <p:spPr/>
        <p:txBody>
          <a:bodyPr/>
          <a:lstStyle/>
          <a:p>
            <a:pPr lvl="0"/>
            <a:fld id="{C0A3DEE4-BB44-49AF-A690-CD53C863F905}" type="slidenum">
              <a:t>‹#›</a:t>
            </a:fld>
            <a:endParaRPr lang="tr-TR"/>
          </a:p>
        </p:txBody>
      </p:sp>
    </p:spTree>
    <p:extLst>
      <p:ext uri="{BB962C8B-B14F-4D97-AF65-F5344CB8AC3E}">
        <p14:creationId xmlns:p14="http://schemas.microsoft.com/office/powerpoint/2010/main" val="4252636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r>
              <a:rPr lang="tr-TR" smtClean="0"/>
              <a:t>04.10.17</a:t>
            </a:r>
            <a:endParaRPr lang="tr-TR"/>
          </a:p>
        </p:txBody>
      </p:sp>
      <p:sp>
        <p:nvSpPr>
          <p:cNvPr id="3" name="Slayt Numarası Yer Tutucusu 2"/>
          <p:cNvSpPr>
            <a:spLocks noGrp="1"/>
          </p:cNvSpPr>
          <p:nvPr>
            <p:ph type="sldNum" sz="quarter" idx="11"/>
          </p:nvPr>
        </p:nvSpPr>
        <p:spPr/>
        <p:txBody>
          <a:bodyPr/>
          <a:lstStyle/>
          <a:p>
            <a:pPr lvl="0"/>
            <a:fld id="{B11072F6-05E9-44A2-9785-6AC11A4BFEC4}" type="slidenum">
              <a:t>‹#›</a:t>
            </a:fld>
            <a:endParaRPr lang="tr-TR"/>
          </a:p>
        </p:txBody>
      </p:sp>
    </p:spTree>
    <p:extLst>
      <p:ext uri="{BB962C8B-B14F-4D97-AF65-F5344CB8AC3E}">
        <p14:creationId xmlns:p14="http://schemas.microsoft.com/office/powerpoint/2010/main" val="1641914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70ECD13D-3C12-4C31-9583-72FA194A66C4}" type="slidenum">
              <a:t>‹#›</a:t>
            </a:fld>
            <a:endParaRPr lang="tr-TR"/>
          </a:p>
        </p:txBody>
      </p:sp>
    </p:spTree>
    <p:extLst>
      <p:ext uri="{BB962C8B-B14F-4D97-AF65-F5344CB8AC3E}">
        <p14:creationId xmlns:p14="http://schemas.microsoft.com/office/powerpoint/2010/main" val="2914177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r>
              <a:rPr lang="tr-TR" smtClean="0"/>
              <a:t>04.10.17</a:t>
            </a:r>
            <a:endParaRPr lang="tr-TR"/>
          </a:p>
        </p:txBody>
      </p:sp>
      <p:sp>
        <p:nvSpPr>
          <p:cNvPr id="6" name="Slayt Numarası Yer Tutucusu 5"/>
          <p:cNvSpPr>
            <a:spLocks noGrp="1"/>
          </p:cNvSpPr>
          <p:nvPr>
            <p:ph type="sldNum" sz="quarter" idx="11"/>
          </p:nvPr>
        </p:nvSpPr>
        <p:spPr/>
        <p:txBody>
          <a:bodyPr/>
          <a:lstStyle/>
          <a:p>
            <a:pPr lvl="0"/>
            <a:fld id="{F74F2C70-7E54-4D10-AA1C-81E2A4C6030A}" type="slidenum">
              <a:t>‹#›</a:t>
            </a:fld>
            <a:endParaRPr lang="tr-TR"/>
          </a:p>
        </p:txBody>
      </p:sp>
    </p:spTree>
    <p:extLst>
      <p:ext uri="{BB962C8B-B14F-4D97-AF65-F5344CB8AC3E}">
        <p14:creationId xmlns:p14="http://schemas.microsoft.com/office/powerpoint/2010/main" val="4040671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Yer Tutucusu 1"/>
          <p:cNvSpPr txBox="1">
            <a:spLocks noGrp="1"/>
          </p:cNvSpPr>
          <p:nvPr>
            <p:ph type="title"/>
          </p:nvPr>
        </p:nvSpPr>
        <p:spPr>
          <a:xfrm>
            <a:off x="685799" y="2130120"/>
            <a:ext cx="7770959" cy="1468440"/>
          </a:xfrm>
          <a:prstGeom prst="rect">
            <a:avLst/>
          </a:prstGeom>
          <a:noFill/>
          <a:ln>
            <a:noFill/>
          </a:ln>
        </p:spPr>
        <p:txBody>
          <a:bodyPr vert="horz" lIns="90000" tIns="45000" rIns="90000" bIns="45000" anchor="t"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3" name="Veri Yer Tutucusu 2"/>
          <p:cNvSpPr txBox="1">
            <a:spLocks noGrp="1"/>
          </p:cNvSpPr>
          <p:nvPr>
            <p:ph type="dt" sz="half" idx="2"/>
          </p:nvPr>
        </p:nvSpPr>
        <p:spPr>
          <a:xfrm>
            <a:off x="457200" y="6356160"/>
            <a:ext cx="2131920" cy="363239"/>
          </a:xfrm>
          <a:prstGeom prst="rect">
            <a:avLst/>
          </a:prstGeom>
          <a:noFill/>
          <a:ln>
            <a:noFill/>
          </a:ln>
        </p:spPr>
        <p:txBody>
          <a:bodyPr vert="horz" wrap="square" lIns="90000" tIns="45000" rIns="90000" bIns="45000" anchor="t" anchorCtr="0" compatLnSpc="1"/>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1800" b="0" i="0" u="none" strike="noStrike" baseline="0">
                <a:solidFill>
                  <a:srgbClr val="000000"/>
                </a:solidFill>
                <a:latin typeface="Arial" pitchFamily="18"/>
                <a:ea typeface="Microsoft YaHei" pitchFamily="2"/>
                <a:cs typeface="Microsoft YaHei" pitchFamily="2"/>
              </a:defRPr>
            </a:lvl1pPr>
          </a:lstStyle>
          <a:p>
            <a:pPr lvl="0"/>
            <a:r>
              <a:rPr lang="tr-TR"/>
              <a:t>04.10.17</a:t>
            </a:r>
          </a:p>
        </p:txBody>
      </p:sp>
      <p:sp>
        <p:nvSpPr>
          <p:cNvPr id="4" name="Serbest Form 3"/>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5" name="Slayt Numarası Yer Tutucusu 4"/>
          <p:cNvSpPr txBox="1">
            <a:spLocks noGrp="1"/>
          </p:cNvSpPr>
          <p:nvPr>
            <p:ph type="sldNum" sz="quarter" idx="4"/>
          </p:nvPr>
        </p:nvSpPr>
        <p:spPr>
          <a:xfrm>
            <a:off x="6552719" y="6356160"/>
            <a:ext cx="2132280" cy="363239"/>
          </a:xfrm>
          <a:prstGeom prst="rect">
            <a:avLst/>
          </a:prstGeom>
          <a:noFill/>
          <a:ln>
            <a:noFill/>
          </a:ln>
        </p:spPr>
        <p:txBody>
          <a:bodyPr vert="horz" wrap="square" lIns="90000" tIns="45000" rIns="90000" bIns="45000" anchor="t" anchorCtr="0" compatLnSpc="1"/>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1800" b="0" i="0" u="none" strike="noStrike" baseline="0">
                <a:solidFill>
                  <a:srgbClr val="000000"/>
                </a:solidFill>
                <a:latin typeface="Arial" pitchFamily="18"/>
                <a:ea typeface="Microsoft YaHei" pitchFamily="2"/>
                <a:cs typeface="Microsoft YaHei" pitchFamily="2"/>
              </a:defRPr>
            </a:lvl1pPr>
          </a:lstStyle>
          <a:p>
            <a:pPr lvl="0"/>
            <a:fld id="{BBEE212C-2F4C-4CFD-8118-785F79206C5C}" type="slidenum">
              <a:t>‹#›</a:t>
            </a:fld>
            <a:endParaRPr lang="tr-TR"/>
          </a:p>
        </p:txBody>
      </p:sp>
      <p:sp>
        <p:nvSpPr>
          <p:cNvPr id="6" name="Metin Yer Tutucusu 5"/>
          <p:cNvSpPr txBox="1">
            <a:spLocks noGrp="1"/>
          </p:cNvSpPr>
          <p:nvPr>
            <p:ph type="body" idx="1"/>
          </p:nvPr>
        </p:nvSpPr>
        <p:spPr>
          <a:xfrm>
            <a:off x="457200" y="1604880"/>
            <a:ext cx="8228160" cy="4524480"/>
          </a:xfrm>
          <a:prstGeom prst="rect">
            <a:avLst/>
          </a:prstGeom>
          <a:noFill/>
          <a:ln>
            <a:noFill/>
          </a:ln>
        </p:spPr>
        <p:txBody>
          <a:bodyPr vert="horz" lIns="0" tIns="0" rIns="0" bIns="0" anchor="t" anchorCtr="0" compatLnSpc="1"/>
          <a:lstStyle>
            <a:defPPr marL="342720" marR="0" lvl="0" indent="-342720" algn="l" rtl="0" hangingPunct="1">
              <a:lnSpc>
                <a:spcPct val="102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baseline="0">
                <a:ln>
                  <a:noFill/>
                </a:ln>
                <a:solidFill>
                  <a:srgbClr val="000000"/>
                </a:solidFill>
                <a:latin typeface="Calibri" pitchFamily="2"/>
                <a:ea typeface="Microsoft YaHei" pitchFamily="2"/>
                <a:cs typeface="Microsoft YaHei" pitchFamily="2"/>
              </a:defRPr>
            </a:defPPr>
            <a:lvl1pPr marL="342720" marR="0" lvl="0" indent="-342720" algn="l" rtl="0" hangingPunct="1">
              <a:lnSpc>
                <a:spcPct val="102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baseline="0">
                <a:ln>
                  <a:noFill/>
                </a:ln>
                <a:solidFill>
                  <a:srgbClr val="000000"/>
                </a:solidFill>
                <a:latin typeface="Calibri" pitchFamily="2"/>
                <a:ea typeface="Microsoft YaHei" pitchFamily="2"/>
                <a:cs typeface="Microsoft YaHei" pitchFamily="2"/>
              </a:defRPr>
            </a:lvl1pPr>
            <a:lvl2pPr marL="742680" marR="0" lvl="1" indent="-285480" algn="l" rtl="0" hangingPunct="1">
              <a:lnSpc>
                <a:spcPct val="102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tr-TR" sz="2400" b="0" i="0" u="none" strike="noStrike" baseline="0">
                <a:ln>
                  <a:noFill/>
                </a:ln>
                <a:solidFill>
                  <a:srgbClr val="000000"/>
                </a:solidFill>
                <a:latin typeface="Calibri" pitchFamily="2"/>
                <a:ea typeface="Microsoft YaHei" pitchFamily="2"/>
                <a:cs typeface="Microsoft YaHei" pitchFamily="2"/>
              </a:defRPr>
            </a:lvl2pPr>
            <a:lvl3pPr marL="1143000" marR="0" lvl="2" indent="-228600" algn="l" rtl="0" hangingPunct="1">
              <a:lnSpc>
                <a:spcPct val="102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tr-TR" sz="2000" b="0" i="0" u="none" strike="noStrike" baseline="0">
                <a:ln>
                  <a:noFill/>
                </a:ln>
                <a:solidFill>
                  <a:srgbClr val="000000"/>
                </a:solidFill>
                <a:latin typeface="Calibri" pitchFamily="2"/>
                <a:ea typeface="Microsoft YaHei" pitchFamily="2"/>
                <a:cs typeface="Microsoft YaHei" pitchFamily="2"/>
              </a:defRPr>
            </a:lvl3pPr>
            <a:lvl4pPr marL="1600199" marR="0" lvl="3" indent="-228600" algn="l" rtl="0" hangingPunct="1">
              <a:lnSpc>
                <a:spcPct val="102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tr-TR" sz="2000" b="0" i="0" u="none" strike="noStrike" baseline="0">
                <a:ln>
                  <a:noFill/>
                </a:ln>
                <a:solidFill>
                  <a:srgbClr val="000000"/>
                </a:solidFill>
                <a:latin typeface="Calibri" pitchFamily="2"/>
                <a:ea typeface="Microsoft YaHei" pitchFamily="2"/>
                <a:cs typeface="Microsoft YaHei" pitchFamily="2"/>
              </a:defRPr>
            </a:lvl4pPr>
            <a:lvl5pPr marL="2057400" marR="0" lvl="4"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baseline="0">
                <a:ln>
                  <a:noFill/>
                </a:ln>
                <a:solidFill>
                  <a:srgbClr val="000000"/>
                </a:solidFill>
                <a:latin typeface="Calibri" pitchFamily="2"/>
                <a:ea typeface="Microsoft YaHei" pitchFamily="2"/>
                <a:cs typeface="Microsoft YaHei" pitchFamily="2"/>
              </a:defRPr>
            </a:lvl5pPr>
            <a:lvl6pPr marL="2057400" marR="0" lvl="5"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baseline="0">
                <a:ln>
                  <a:noFill/>
                </a:ln>
                <a:solidFill>
                  <a:srgbClr val="000000"/>
                </a:solidFill>
                <a:latin typeface="Calibri" pitchFamily="2"/>
                <a:ea typeface="Microsoft YaHei" pitchFamily="2"/>
                <a:cs typeface="Microsoft YaHei" pitchFamily="2"/>
              </a:defRPr>
            </a:lvl6pPr>
            <a:lvl7pPr marL="2057400" marR="0" lvl="6"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baseline="0">
                <a:ln>
                  <a:noFill/>
                </a:ln>
                <a:solidFill>
                  <a:srgbClr val="000000"/>
                </a:solidFill>
                <a:latin typeface="Calibri" pitchFamily="2"/>
                <a:ea typeface="Microsoft YaHei" pitchFamily="2"/>
                <a:cs typeface="Microsoft YaHei" pitchFamily="2"/>
              </a:defRPr>
            </a:lvl7pPr>
            <a:lvl8pPr marL="2057400" marR="0" lvl="7"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baseline="0">
                <a:ln>
                  <a:noFill/>
                </a:ln>
                <a:solidFill>
                  <a:srgbClr val="000000"/>
                </a:solidFill>
                <a:latin typeface="Calibri" pitchFamily="2"/>
                <a:ea typeface="Microsoft YaHei" pitchFamily="2"/>
                <a:cs typeface="Microsoft YaHei" pitchFamily="2"/>
              </a:defRPr>
            </a:lvl8pPr>
            <a:lvl9pPr marL="2057400" marR="0" lvl="8"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baseline="0">
                <a:ln>
                  <a:noFill/>
                </a:ln>
                <a:solidFill>
                  <a:srgbClr val="000000"/>
                </a:solidFill>
                <a:latin typeface="Calibri" pitchFamily="2"/>
                <a:ea typeface="Microsoft YaHei" pitchFamily="2"/>
                <a:cs typeface="Microsoft YaHei"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1">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1800" b="0" i="0" u="none" strike="noStrike" baseline="0">
          <a:ln>
            <a:noFill/>
          </a:ln>
          <a:solidFill>
            <a:srgbClr val="000000"/>
          </a:solidFill>
          <a:latin typeface="Calibri" pitchFamily="18"/>
          <a:ea typeface="Microsoft YaHei" pitchFamily="2"/>
        </a:defRPr>
      </a:lvl1pPr>
    </p:titleStyle>
    <p:bodyStyle>
      <a:lvl1pPr marL="342720" marR="0" indent="-342720" algn="l" rtl="0" hangingPunct="1">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baseline="0">
          <a:ln>
            <a:noFill/>
          </a:ln>
          <a:solidFill>
            <a:srgbClr val="000000"/>
          </a:solidFill>
          <a:latin typeface="Calibri" pitchFamily="18"/>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Yer Tutucusu 1"/>
          <p:cNvSpPr txBox="1">
            <a:spLocks noGrp="1"/>
          </p:cNvSpPr>
          <p:nvPr>
            <p:ph type="title"/>
          </p:nvPr>
        </p:nvSpPr>
        <p:spPr>
          <a:xfrm>
            <a:off x="457200" y="274680"/>
            <a:ext cx="8228160" cy="1141200"/>
          </a:xfrm>
          <a:prstGeom prst="rect">
            <a:avLst/>
          </a:prstGeom>
          <a:noFill/>
          <a:ln>
            <a:noFill/>
          </a:ln>
        </p:spPr>
        <p:txBody>
          <a:bodyPr vert="horz" lIns="90000" tIns="45000" rIns="90000" bIns="45000" anchor="t"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3" name="Metin Yer Tutucusu 2"/>
          <p:cNvSpPr txBox="1">
            <a:spLocks noGrp="1"/>
          </p:cNvSpPr>
          <p:nvPr>
            <p:ph type="body" idx="1"/>
          </p:nvPr>
        </p:nvSpPr>
        <p:spPr>
          <a:xfrm>
            <a:off x="457200" y="1600200"/>
            <a:ext cx="8228160" cy="4524480"/>
          </a:xfrm>
          <a:prstGeom prst="rect">
            <a:avLst/>
          </a:prstGeom>
          <a:noFill/>
          <a:ln>
            <a:noFill/>
          </a:ln>
        </p:spPr>
        <p:txBody>
          <a:bodyPr vert="horz" lIns="90000" tIns="45000" rIns="90000" bIns="45000" anchor="t" anchorCtr="0" compatLnSpc="1"/>
          <a:lstStyle>
            <a:defPPr marL="342720" marR="0" lvl="0" indent="-342720" algn="l" rtl="0" hangingPunct="1">
              <a:lnSpc>
                <a:spcPct val="102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Calibri" pitchFamily="2"/>
                <a:ea typeface="Microsoft YaHei" pitchFamily="2"/>
                <a:cs typeface="Microsoft YaHei" pitchFamily="2"/>
              </a:defRPr>
            </a:defPPr>
            <a:lvl1pPr marL="342720" marR="0" lvl="0" indent="-342720" algn="l" rtl="0" hangingPunct="1">
              <a:lnSpc>
                <a:spcPct val="102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Calibri" pitchFamily="2"/>
                <a:ea typeface="Microsoft YaHei" pitchFamily="2"/>
                <a:cs typeface="Microsoft YaHei" pitchFamily="2"/>
              </a:defRPr>
            </a:lvl1pPr>
            <a:lvl2pPr marL="742680" marR="0" lvl="1" indent="-285480" algn="l" rtl="0" hangingPunct="1">
              <a:lnSpc>
                <a:spcPct val="102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tr-TR" sz="2400" b="0" i="0" u="none" strike="noStrike" kern="1200" baseline="0">
                <a:ln>
                  <a:noFill/>
                </a:ln>
                <a:solidFill>
                  <a:srgbClr val="000000"/>
                </a:solidFill>
                <a:latin typeface="Calibri" pitchFamily="2"/>
                <a:ea typeface="Microsoft YaHei" pitchFamily="2"/>
                <a:cs typeface="Microsoft YaHei" pitchFamily="2"/>
              </a:defRPr>
            </a:lvl2pPr>
            <a:lvl3pPr marL="1143000" marR="0" lvl="2" indent="-228600" algn="l" rtl="0" hangingPunct="1">
              <a:lnSpc>
                <a:spcPct val="102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tr-TR" sz="2000" b="0" i="0" u="none" strike="noStrike" kern="1200" baseline="0">
                <a:ln>
                  <a:noFill/>
                </a:ln>
                <a:solidFill>
                  <a:srgbClr val="000000"/>
                </a:solidFill>
                <a:latin typeface="Calibri" pitchFamily="2"/>
                <a:ea typeface="Microsoft YaHei" pitchFamily="2"/>
                <a:cs typeface="Microsoft YaHei" pitchFamily="2"/>
              </a:defRPr>
            </a:lvl3pPr>
            <a:lvl4pPr marL="1600199" marR="0" lvl="3" indent="-228600" algn="l" rtl="0" hangingPunct="1">
              <a:lnSpc>
                <a:spcPct val="102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tr-TR" sz="2000" b="0" i="0" u="none" strike="noStrike" kern="1200" baseline="0">
                <a:ln>
                  <a:noFill/>
                </a:ln>
                <a:solidFill>
                  <a:srgbClr val="000000"/>
                </a:solidFill>
                <a:latin typeface="Calibri" pitchFamily="2"/>
                <a:ea typeface="Microsoft YaHei" pitchFamily="2"/>
                <a:cs typeface="Microsoft YaHei" pitchFamily="2"/>
              </a:defRPr>
            </a:lvl4pPr>
            <a:lvl5pPr marL="2057400" marR="0" lvl="4"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kern="1200" baseline="0">
                <a:ln>
                  <a:noFill/>
                </a:ln>
                <a:solidFill>
                  <a:srgbClr val="000000"/>
                </a:solidFill>
                <a:latin typeface="Calibri" pitchFamily="2"/>
                <a:ea typeface="Microsoft YaHei" pitchFamily="2"/>
                <a:cs typeface="Microsoft YaHei" pitchFamily="2"/>
              </a:defRPr>
            </a:lvl5pPr>
            <a:lvl6pPr marL="2057400" marR="0" lvl="5"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kern="1200" baseline="0">
                <a:ln>
                  <a:noFill/>
                </a:ln>
                <a:solidFill>
                  <a:srgbClr val="000000"/>
                </a:solidFill>
                <a:latin typeface="Calibri" pitchFamily="2"/>
                <a:ea typeface="Microsoft YaHei" pitchFamily="2"/>
                <a:cs typeface="Microsoft YaHei" pitchFamily="2"/>
              </a:defRPr>
            </a:lvl6pPr>
            <a:lvl7pPr marL="2057400" marR="0" lvl="6"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kern="1200" baseline="0">
                <a:ln>
                  <a:noFill/>
                </a:ln>
                <a:solidFill>
                  <a:srgbClr val="000000"/>
                </a:solidFill>
                <a:latin typeface="Calibri" pitchFamily="2"/>
                <a:ea typeface="Microsoft YaHei" pitchFamily="2"/>
                <a:cs typeface="Microsoft YaHei" pitchFamily="2"/>
              </a:defRPr>
            </a:lvl7pPr>
            <a:lvl8pPr marL="2057400" marR="0" lvl="7"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kern="1200" baseline="0">
                <a:ln>
                  <a:noFill/>
                </a:ln>
                <a:solidFill>
                  <a:srgbClr val="000000"/>
                </a:solidFill>
                <a:latin typeface="Calibri" pitchFamily="2"/>
                <a:ea typeface="Microsoft YaHei" pitchFamily="2"/>
                <a:cs typeface="Microsoft YaHei" pitchFamily="2"/>
              </a:defRPr>
            </a:lvl8pPr>
            <a:lvl9pPr marL="2057400" marR="0" lvl="8" indent="-228600" algn="l" rtl="0" hangingPunct="1">
              <a:lnSpc>
                <a:spcPct val="102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2000" b="0" i="0" u="none" strike="noStrike" kern="1200" baseline="0">
                <a:ln>
                  <a:noFill/>
                </a:ln>
                <a:solidFill>
                  <a:srgbClr val="000000"/>
                </a:solidFill>
                <a:latin typeface="Calibri" pitchFamily="2"/>
                <a:ea typeface="Microsoft YaHei" pitchFamily="2"/>
                <a:cs typeface="Microsoft YaHei"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txBox="1">
            <a:spLocks noGrp="1"/>
          </p:cNvSpPr>
          <p:nvPr>
            <p:ph type="dt" sz="half" idx="2"/>
          </p:nvPr>
        </p:nvSpPr>
        <p:spPr>
          <a:xfrm>
            <a:off x="457200" y="6356160"/>
            <a:ext cx="2131920" cy="363239"/>
          </a:xfrm>
          <a:prstGeom prst="rect">
            <a:avLst/>
          </a:prstGeom>
          <a:noFill/>
          <a:ln>
            <a:noFill/>
          </a:ln>
        </p:spPr>
        <p:txBody>
          <a:bodyPr wrap="square" lIns="90000" tIns="45000" rIns="90000" bIns="45000" anchor="t" anchorCtr="0"/>
          <a:lstStyle>
            <a:lvl1pPr marL="0" marR="0" lvl="0" indent="0" rtl="0" hangingPunct="1">
              <a:lnSpc>
                <a:spcPct val="100000"/>
              </a:lnSpc>
              <a:spcBef>
                <a:spcPts val="0"/>
              </a:spcBef>
              <a:spcAft>
                <a:spcPts val="0"/>
              </a:spcAft>
              <a:buNone/>
              <a:tabLst/>
              <a:defRPr lang="tr-TR" sz="1800" kern="1200">
                <a:solidFill>
                  <a:srgbClr val="000000"/>
                </a:solidFill>
                <a:latin typeface="Calibri" pitchFamily="18"/>
                <a:ea typeface="Lucida Sans Unicode" pitchFamily="2"/>
                <a:cs typeface="Lucida Sans Unicode" pitchFamily="2"/>
              </a:defRPr>
            </a:lvl1pPr>
          </a:lstStyle>
          <a:p>
            <a:pPr lvl="0"/>
            <a:r>
              <a:rPr lang="tr-TR"/>
              <a:t>04.10.17</a:t>
            </a:r>
          </a:p>
        </p:txBody>
      </p:sp>
      <p:sp>
        <p:nvSpPr>
          <p:cNvPr id="5" name="Serbest Form 4"/>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6" name="Slayt Numarası Yer Tutucusu 5"/>
          <p:cNvSpPr txBox="1">
            <a:spLocks noGrp="1"/>
          </p:cNvSpPr>
          <p:nvPr>
            <p:ph type="sldNum" sz="quarter" idx="4"/>
          </p:nvPr>
        </p:nvSpPr>
        <p:spPr>
          <a:xfrm>
            <a:off x="6552719" y="6356160"/>
            <a:ext cx="2132280" cy="363239"/>
          </a:xfrm>
          <a:prstGeom prst="rect">
            <a:avLst/>
          </a:prstGeom>
          <a:noFill/>
          <a:ln>
            <a:noFill/>
          </a:ln>
        </p:spPr>
        <p:txBody>
          <a:bodyPr wrap="square" lIns="90000" tIns="45000" rIns="90000" bIns="45000" anchor="t" anchorCtr="0"/>
          <a:lstStyle>
            <a:lvl1pPr marL="0" marR="0" lvl="0" indent="0" rtl="0" hangingPunct="1">
              <a:lnSpc>
                <a:spcPct val="100000"/>
              </a:lnSpc>
              <a:spcBef>
                <a:spcPts val="0"/>
              </a:spcBef>
              <a:spcAft>
                <a:spcPts val="0"/>
              </a:spcAft>
              <a:buNone/>
              <a:tabLst/>
              <a:defRPr lang="tr-TR" sz="1800" kern="1200">
                <a:solidFill>
                  <a:srgbClr val="000000"/>
                </a:solidFill>
                <a:latin typeface="Calibri" pitchFamily="18"/>
                <a:ea typeface="Lucida Sans Unicode" pitchFamily="2"/>
                <a:cs typeface="Lucida Sans Unicode" pitchFamily="2"/>
              </a:defRPr>
            </a:lvl1pPr>
          </a:lstStyle>
          <a:p>
            <a:pPr lvl="0"/>
            <a:fld id="{42C75904-E187-4F1D-AC03-109A8D9D38FC}" type="slidenum">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1">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1800" b="0" i="0" u="none" strike="noStrike" kern="1200" baseline="0">
          <a:ln>
            <a:noFill/>
          </a:ln>
          <a:solidFill>
            <a:srgbClr val="000000"/>
          </a:solidFill>
          <a:latin typeface="Calibri" pitchFamily="18"/>
          <a:ea typeface="Microsoft YaHei" pitchFamily="2"/>
        </a:defRPr>
      </a:lvl1pPr>
    </p:titleStyle>
    <p:bodyStyle>
      <a:lvl1pPr marL="342720" marR="0" indent="-342720" algn="l" rtl="0" hangingPunct="1">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Calibri" pitchFamily="18"/>
          <a:ea typeface="Microsoft YaHei"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Serbest Form 1"/>
          <p:cNvSpPr/>
          <p:nvPr/>
        </p:nvSpPr>
        <p:spPr>
          <a:xfrm>
            <a:off x="368279" y="1717560"/>
            <a:ext cx="8775720" cy="5140440"/>
          </a:xfrm>
          <a:custGeom>
            <a:avLst>
              <a:gd name="f0" fmla="val 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DDDDD"/>
          </a:solidFill>
          <a:ln w="9360">
            <a:solidFill>
              <a:srgbClr val="C0C0C0"/>
            </a:solidFill>
            <a:prstDash val="solid"/>
            <a:roun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3" name="Başlık Yer Tutucusu 2"/>
          <p:cNvSpPr txBox="1">
            <a:spLocks noGrp="1"/>
          </p:cNvSpPr>
          <p:nvPr>
            <p:ph type="title"/>
          </p:nvPr>
        </p:nvSpPr>
        <p:spPr>
          <a:xfrm>
            <a:off x="671040" y="502920"/>
            <a:ext cx="7807320" cy="114300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4" name="Metin Yer Tutucusu 3"/>
          <p:cNvSpPr txBox="1">
            <a:spLocks noGrp="1"/>
          </p:cNvSpPr>
          <p:nvPr>
            <p:ph type="body" idx="1"/>
          </p:nvPr>
        </p:nvSpPr>
        <p:spPr>
          <a:xfrm>
            <a:off x="671040" y="1906200"/>
            <a:ext cx="7807320" cy="4319640"/>
          </a:xfrm>
          <a:prstGeom prst="rect">
            <a:avLst/>
          </a:prstGeom>
          <a:noFill/>
          <a:ln>
            <a:noFill/>
          </a:ln>
        </p:spPr>
        <p:txBody>
          <a:bodyPr vert="horz" lIns="0" tIns="21240" rIns="0" bIns="0" anchor="t" anchorCtr="0" compatLnSpc="1"/>
          <a:lstStyle>
            <a:defPPr marL="342720" marR="0" lvl="0" indent="-342720" algn="l" rtl="0" hangingPunct="0">
              <a:lnSpc>
                <a:spcPct val="93000"/>
              </a:lnSpc>
              <a:spcBef>
                <a:spcPts val="0"/>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Arial" pitchFamily="18"/>
                <a:ea typeface="Lucida Sans Unicode" pitchFamily="2"/>
                <a:cs typeface="Lucida Sans Unicode" pitchFamily="2"/>
              </a:defRPr>
            </a:defPPr>
            <a:lvl1pPr marL="342720" marR="0" lvl="0" indent="-342720" algn="l" rtl="0" hangingPunct="0">
              <a:lnSpc>
                <a:spcPct val="93000"/>
              </a:lnSpc>
              <a:spcBef>
                <a:spcPts val="0"/>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Arial" pitchFamily="18"/>
                <a:ea typeface="Lucida Sans Unicode" pitchFamily="2"/>
                <a:cs typeface="Lucida Sans Unicode" pitchFamily="2"/>
              </a:defRPr>
            </a:lvl1pPr>
            <a:lvl2pPr marL="742680" marR="0" lvl="1" indent="-285480" algn="l" rtl="0" hangingPunct="0">
              <a:lnSpc>
                <a:spcPct val="102000"/>
              </a:lnSpc>
              <a:spcBef>
                <a:spcPts val="0"/>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tr-TR" sz="2100" b="0" i="0" u="none" strike="noStrike" kern="1200" baseline="0">
                <a:ln>
                  <a:noFill/>
                </a:ln>
                <a:solidFill>
                  <a:srgbClr val="000000"/>
                </a:solidFill>
                <a:latin typeface="Calibri" pitchFamily="18"/>
                <a:ea typeface="Microsoft YaHei" pitchFamily="2"/>
                <a:cs typeface="Microsoft YaHei" pitchFamily="2"/>
              </a:defRPr>
            </a:lvl2pPr>
            <a:lvl3pPr marL="1143000" marR="0" lvl="2" indent="-228600" algn="l" rtl="0" hangingPunct="0">
              <a:lnSpc>
                <a:spcPct val="102000"/>
              </a:lnSpc>
              <a:spcBef>
                <a:spcPts val="0"/>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tr-TR" sz="1800" b="0" i="0" u="none" strike="noStrike" kern="1200" baseline="0">
                <a:ln>
                  <a:noFill/>
                </a:ln>
                <a:solidFill>
                  <a:srgbClr val="000000"/>
                </a:solidFill>
                <a:latin typeface="Calibri" pitchFamily="18"/>
                <a:ea typeface="Microsoft YaHei" pitchFamily="2"/>
                <a:cs typeface="Microsoft YaHei" pitchFamily="2"/>
              </a:defRPr>
            </a:lvl3pPr>
            <a:lvl4pPr marL="1600199" marR="0" lvl="3" indent="-228600" algn="l" rtl="0" hangingPunct="0">
              <a:lnSpc>
                <a:spcPct val="102000"/>
              </a:lnSpc>
              <a:spcBef>
                <a:spcPts val="0"/>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tr-TR" sz="1500" b="0" i="0" u="none" strike="noStrike" kern="1200" baseline="0">
                <a:ln>
                  <a:noFill/>
                </a:ln>
                <a:solidFill>
                  <a:srgbClr val="000000"/>
                </a:solidFill>
                <a:latin typeface="Calibri" pitchFamily="18"/>
                <a:ea typeface="Microsoft YaHei" pitchFamily="2"/>
                <a:cs typeface="Microsoft YaHei" pitchFamily="2"/>
              </a:defRPr>
            </a:lvl4pPr>
            <a:lvl5pPr marL="2057400" marR="0" lvl="4"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5pPr>
            <a:lvl6pPr marL="2057400" marR="0" lvl="5"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6pPr>
            <a:lvl7pPr marL="2057400" marR="0" lvl="6"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7pPr>
            <a:lvl8pPr marL="2057400" marR="0" lvl="7"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8pPr>
            <a:lvl9pPr marL="2057400" marR="0" lvl="8"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erbest Form 4"/>
          <p:cNvSpPr/>
          <p:nvPr/>
        </p:nvSpPr>
        <p:spPr>
          <a:xfrm>
            <a:off x="0" y="0"/>
            <a:ext cx="165240" cy="833399"/>
          </a:xfrm>
          <a:custGeom>
            <a:avLst>
              <a:gd name="f0" fmla="val 20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25C8D"/>
          </a:solidFill>
          <a:ln w="9360">
            <a:solidFill>
              <a:srgbClr val="808080"/>
            </a:solidFill>
            <a:prstDash val="solid"/>
            <a:roun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6" name="Serbest Form 5"/>
          <p:cNvSpPr/>
          <p:nvPr/>
        </p:nvSpPr>
        <p:spPr>
          <a:xfrm>
            <a:off x="0" y="2160720"/>
            <a:ext cx="165240" cy="833399"/>
          </a:xfrm>
          <a:custGeom>
            <a:avLst>
              <a:gd name="f0" fmla="val 20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25C8D"/>
          </a:solidFill>
          <a:ln w="9360">
            <a:solidFill>
              <a:srgbClr val="808080"/>
            </a:solidFill>
            <a:prstDash val="solid"/>
            <a:roun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7" name="Serbest Form 6"/>
          <p:cNvSpPr/>
          <p:nvPr/>
        </p:nvSpPr>
        <p:spPr>
          <a:xfrm>
            <a:off x="0" y="1060560"/>
            <a:ext cx="165240" cy="833399"/>
          </a:xfrm>
          <a:custGeom>
            <a:avLst>
              <a:gd name="f0" fmla="val 20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25C8D"/>
          </a:solidFill>
          <a:ln w="9360">
            <a:solidFill>
              <a:srgbClr val="808080"/>
            </a:solidFill>
            <a:prstDash val="solid"/>
            <a:roun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ctr" rtl="0" hangingPunct="0">
        <a:lnSpc>
          <a:spcPct val="93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tr-TR" sz="3300" b="1" i="0" u="none" strike="noStrike" kern="1200" baseline="0">
          <a:ln>
            <a:noFill/>
          </a:ln>
          <a:solidFill>
            <a:srgbClr val="333333"/>
          </a:solidFill>
          <a:latin typeface="Arial" pitchFamily="18"/>
          <a:cs typeface="Lucida Sans Unicode" pitchFamily="2"/>
        </a:defRPr>
      </a:lvl1pPr>
    </p:titleStyle>
    <p:bodyStyle>
      <a:lvl1pPr marL="342720" marR="0" indent="-342720" algn="l" rtl="0" hangingPunct="0">
        <a:lnSpc>
          <a:spcPct val="93000"/>
        </a:lnSpc>
        <a:spcBef>
          <a:spcPts val="0"/>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Arial" pitchFamily="18"/>
          <a:cs typeface="Lucida Sans Unicode"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792000" y="2088000"/>
            <a:ext cx="7772400" cy="1469880"/>
          </a:xfrm>
        </p:spPr>
        <p:txBody>
          <a:bodyPr wrap="square" lIns="90000" tIns="45000" rIns="90000" bIns="45000"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lnSpc>
                <a:spcPct val="100000"/>
              </a:lnSpc>
            </a:pPr>
            <a:r>
              <a:rPr lang="tr-TR" sz="6000" b="0">
                <a:solidFill>
                  <a:srgbClr val="000000"/>
                </a:solidFill>
                <a:latin typeface="Calibri" pitchFamily="18"/>
              </a:rPr>
              <a:t>HİPERKALEMİ</a:t>
            </a:r>
          </a:p>
        </p:txBody>
      </p:sp>
      <p:sp>
        <p:nvSpPr>
          <p:cNvPr id="3" name="Alt Başlık 2"/>
          <p:cNvSpPr txBox="1">
            <a:spLocks noGrp="1"/>
          </p:cNvSpPr>
          <p:nvPr>
            <p:ph type="subTitle" idx="4294967295"/>
          </p:nvPr>
        </p:nvSpPr>
        <p:spPr>
          <a:xfrm>
            <a:off x="1371599" y="3886200"/>
            <a:ext cx="6400799" cy="1752479"/>
          </a:xfrm>
        </p:spPr>
        <p:txBody>
          <a:bodyPr tIns="0"/>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gn="ctr">
              <a:lnSpc>
                <a:spcPct val="95000"/>
              </a:lnSpc>
            </a:pPr>
            <a:r>
              <a:rPr lang="tr-TR" dirty="0" err="1">
                <a:latin typeface="Times New Roman" pitchFamily="18"/>
              </a:rPr>
              <a:t>İnt</a:t>
            </a:r>
            <a:r>
              <a:rPr lang="tr-TR" dirty="0">
                <a:latin typeface="Times New Roman" pitchFamily="18"/>
              </a:rPr>
              <a:t>. Dr. Mustafa Oğuz Alp Çelik</a:t>
            </a:r>
          </a:p>
          <a:p>
            <a:pPr lvl="0" algn="ctr">
              <a:lnSpc>
                <a:spcPct val="95000"/>
              </a:lnSpc>
            </a:pPr>
            <a:endParaRPr lang="tr-TR" dirty="0" smtClean="0">
              <a:latin typeface="Times New Roman" pitchFamily="18"/>
            </a:endParaRPr>
          </a:p>
          <a:p>
            <a:pPr lvl="0" algn="ctr">
              <a:lnSpc>
                <a:spcPct val="95000"/>
              </a:lnSpc>
            </a:pPr>
            <a:r>
              <a:rPr lang="tr-TR" dirty="0" smtClean="0">
                <a:latin typeface="Times New Roman" pitchFamily="18"/>
              </a:rPr>
              <a:t>KTÜ </a:t>
            </a:r>
            <a:r>
              <a:rPr lang="tr-TR" dirty="0">
                <a:latin typeface="Times New Roman" pitchFamily="18"/>
              </a:rPr>
              <a:t>Tıp </a:t>
            </a:r>
            <a:r>
              <a:rPr lang="tr-TR" dirty="0" smtClean="0">
                <a:latin typeface="Times New Roman" pitchFamily="18"/>
              </a:rPr>
              <a:t>Fakültesi</a:t>
            </a:r>
          </a:p>
          <a:p>
            <a:pPr lvl="0" algn="ctr">
              <a:lnSpc>
                <a:spcPct val="95000"/>
              </a:lnSpc>
            </a:pPr>
            <a:r>
              <a:rPr lang="tr-TR" dirty="0" smtClean="0">
                <a:latin typeface="Times New Roman" pitchFamily="18"/>
              </a:rPr>
              <a:t>Aile Hekimliği Stajı</a:t>
            </a:r>
          </a:p>
          <a:p>
            <a:pPr lvl="0" algn="ctr">
              <a:lnSpc>
                <a:spcPct val="95000"/>
              </a:lnSpc>
            </a:pPr>
            <a:endParaRPr lang="tr-TR" dirty="0">
              <a:latin typeface="Times New Roman" pitchFamily="18"/>
            </a:endParaRPr>
          </a:p>
          <a:p>
            <a:pPr algn="ctr">
              <a:lnSpc>
                <a:spcPct val="95000"/>
              </a:lnSpc>
            </a:pPr>
            <a:r>
              <a:rPr lang="tr-TR" dirty="0" smtClean="0">
                <a:latin typeface="Times New Roman" pitchFamily="18"/>
              </a:rPr>
              <a:t>06.10.2017</a:t>
            </a:r>
          </a:p>
          <a:p>
            <a:pPr lvl="0" algn="ctr">
              <a:lnSpc>
                <a:spcPct val="95000"/>
              </a:lnSpc>
            </a:pPr>
            <a:endParaRPr lang="tr-TR" dirty="0">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274320"/>
            <a:ext cx="8229600" cy="1143000"/>
          </a:xfrm>
        </p:spPr>
        <p:txBody>
          <a:bodyPr wrap="square" lIns="90000" tIns="45000" rIns="90000" bIns="45000"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lnSpc>
                <a:spcPct val="100000"/>
              </a:lnSpc>
            </a:pPr>
            <a:r>
              <a:rPr lang="tr-TR" sz="2400" b="0">
                <a:solidFill>
                  <a:srgbClr val="000000"/>
                </a:solidFill>
                <a:latin typeface="Calibri" pitchFamily="18"/>
              </a:rPr>
              <a:t/>
            </a:r>
            <a:br>
              <a:rPr lang="tr-TR" sz="2400" b="0">
                <a:solidFill>
                  <a:srgbClr val="000000"/>
                </a:solidFill>
                <a:latin typeface="Calibri" pitchFamily="18"/>
              </a:rPr>
            </a:br>
            <a:r>
              <a:rPr lang="tr-TR" sz="4000">
                <a:solidFill>
                  <a:srgbClr val="000000"/>
                </a:solidFill>
                <a:latin typeface="Calibri" pitchFamily="18"/>
              </a:rPr>
              <a:t>Klinik</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200" b="1" i="0" u="sng" strike="noStrike" baseline="0">
                <a:ln>
                  <a:noFill/>
                </a:ln>
                <a:solidFill>
                  <a:srgbClr val="000000"/>
                </a:solidFill>
                <a:uFillTx/>
                <a:latin typeface="Calibri" pitchFamily="18"/>
                <a:ea typeface="Lucida Sans Unicode" pitchFamily="2"/>
                <a:cs typeface="Lucida Sans Unicode" pitchFamily="2"/>
              </a:rPr>
              <a:t>Kardiyak Bulgular:</a:t>
            </a:r>
            <a:r>
              <a:rPr lang="tr-TR" sz="2200" b="0" i="0" u="none" strike="noStrike" baseline="0">
                <a:ln>
                  <a:noFill/>
                </a:ln>
                <a:solidFill>
                  <a:srgbClr val="000000"/>
                </a:solidFill>
                <a:latin typeface="Calibri" pitchFamily="18"/>
                <a:ea typeface="Lucida Sans Unicode" pitchFamily="2"/>
                <a:cs typeface="Lucida Sans Unicode" pitchFamily="2"/>
              </a:rPr>
              <a:t> Anormal elektrokardiyogram</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400" b="0" i="0" u="none" strike="noStrike" baseline="0">
                <a:ln>
                  <a:noFill/>
                </a:ln>
                <a:solidFill>
                  <a:srgbClr val="000000"/>
                </a:solidFill>
                <a:latin typeface="Calibri" pitchFamily="18"/>
                <a:ea typeface="Lucida Sans Unicode" pitchFamily="2"/>
                <a:cs typeface="Lucida Sans Unicode" pitchFamily="2"/>
              </a:rPr>
              <a:t>                                         </a:t>
            </a:r>
            <a:r>
              <a:rPr lang="tr-TR" sz="1600" b="0" i="0" u="none" strike="noStrike" baseline="0">
                <a:ln>
                  <a:noFill/>
                </a:ln>
                <a:solidFill>
                  <a:srgbClr val="000000"/>
                </a:solidFill>
                <a:latin typeface="Calibri" pitchFamily="18"/>
                <a:ea typeface="Lucida Sans Unicode" pitchFamily="2"/>
                <a:cs typeface="Lucida Sans Unicode" pitchFamily="2"/>
              </a:rPr>
              <a:t>T dalgasının sivrileşmesi,</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1600" b="0" i="0" u="none" strike="noStrike" baseline="0">
                <a:ln>
                  <a:noFill/>
                </a:ln>
                <a:solidFill>
                  <a:srgbClr val="000000"/>
                </a:solidFill>
                <a:latin typeface="Calibri" pitchFamily="18"/>
                <a:ea typeface="Lucida Sans Unicode" pitchFamily="2"/>
                <a:cs typeface="Lucida Sans Unicode" pitchFamily="2"/>
              </a:rPr>
              <a:t>                                                              P dalgasının düzleşmesi,</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1600" b="0" i="0" u="none" strike="noStrike" baseline="0">
                <a:ln>
                  <a:noFill/>
                </a:ln>
                <a:solidFill>
                  <a:srgbClr val="000000"/>
                </a:solidFill>
                <a:latin typeface="Calibri" pitchFamily="18"/>
                <a:ea typeface="Lucida Sans Unicode" pitchFamily="2"/>
                <a:cs typeface="Lucida Sans Unicode" pitchFamily="2"/>
              </a:rPr>
              <a:t>                                                              PR aralığının uzaması,</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1600" b="0" i="0" u="none" strike="noStrike" baseline="0">
                <a:ln>
                  <a:noFill/>
                </a:ln>
                <a:solidFill>
                  <a:srgbClr val="000000"/>
                </a:solidFill>
                <a:latin typeface="Calibri" pitchFamily="18"/>
                <a:ea typeface="Lucida Sans Unicode" pitchFamily="2"/>
                <a:cs typeface="Lucida Sans Unicode" pitchFamily="2"/>
              </a:rPr>
              <a:t>                                                              QRS kompleksinin genişlemesi</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400" b="0" i="0" u="none" strike="noStrike" baseline="0">
                <a:ln>
                  <a:noFill/>
                </a:ln>
                <a:solidFill>
                  <a:srgbClr val="000000"/>
                </a:solidFill>
                <a:latin typeface="Calibri" pitchFamily="18"/>
                <a:ea typeface="Lucida Sans Unicode" pitchFamily="2"/>
                <a:cs typeface="Lucida Sans Unicode" pitchFamily="2"/>
              </a:rPr>
              <a:t>                                 </a:t>
            </a:r>
            <a:r>
              <a:rPr lang="tr-TR" sz="2200" b="0" i="0" u="none" strike="noStrike" baseline="0">
                <a:ln>
                  <a:noFill/>
                </a:ln>
                <a:solidFill>
                  <a:srgbClr val="000000"/>
                </a:solidFill>
                <a:latin typeface="Calibri" pitchFamily="18"/>
                <a:ea typeface="Lucida Sans Unicode" pitchFamily="2"/>
                <a:cs typeface="Lucida Sans Unicode" pitchFamily="2"/>
              </a:rPr>
              <a:t> Atrial/ ventriküler aritmi</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200" b="1" i="0" u="sng" strike="noStrike" baseline="0">
                <a:ln>
                  <a:noFill/>
                </a:ln>
                <a:solidFill>
                  <a:srgbClr val="000000"/>
                </a:solidFill>
                <a:effectLst>
                  <a:outerShdw dist="17961" dir="2700000">
                    <a:scrgbClr r="0" g="0" b="0"/>
                  </a:outerShdw>
                </a:effectLst>
                <a:uFillTx/>
                <a:latin typeface="Calibri" pitchFamily="18"/>
                <a:ea typeface="Lucida Sans Unicode" pitchFamily="2"/>
                <a:cs typeface="Lucida Sans Unicode" pitchFamily="2"/>
              </a:rPr>
              <a:t>Nöromusküler Bulgular:</a:t>
            </a:r>
            <a:r>
              <a:rPr lang="tr-TR" sz="2200" b="0" i="0" u="none" strike="noStrike" baseline="0">
                <a:ln>
                  <a:noFill/>
                </a:ln>
                <a:solidFill>
                  <a:srgbClr val="000000"/>
                </a:solidFill>
                <a:latin typeface="Calibri" pitchFamily="18"/>
                <a:ea typeface="Lucida Sans Unicode" pitchFamily="2"/>
                <a:cs typeface="Lucida Sans Unicode" pitchFamily="2"/>
              </a:rPr>
              <a:t> Paraztezi, Güçsüzlük, Paralizi</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200" b="1" i="0" u="sng" strike="noStrike" baseline="0">
                <a:ln>
                  <a:noFill/>
                </a:ln>
                <a:solidFill>
                  <a:srgbClr val="000000"/>
                </a:solidFill>
                <a:uFillTx/>
                <a:latin typeface="Calibri" pitchFamily="18"/>
                <a:ea typeface="Lucida Sans Unicode" pitchFamily="2"/>
                <a:cs typeface="Lucida Sans Unicode" pitchFamily="2"/>
              </a:rPr>
              <a:t>Renal Bulgular:</a:t>
            </a:r>
            <a:r>
              <a:rPr lang="tr-TR" sz="2200" b="0" i="0" u="none" strike="noStrike" baseline="0">
                <a:ln>
                  <a:noFill/>
                </a:ln>
                <a:solidFill>
                  <a:srgbClr val="000000"/>
                </a:solidFill>
                <a:latin typeface="Calibri" pitchFamily="18"/>
                <a:ea typeface="Lucida Sans Unicode" pitchFamily="2"/>
                <a:cs typeface="Lucida Sans Unicode" pitchFamily="2"/>
              </a:rPr>
              <a:t> Azalmış renal NH4 + üretimi, Natriürez</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200" b="1" i="0" u="sng" strike="noStrike" baseline="0">
                <a:ln>
                  <a:noFill/>
                </a:ln>
                <a:solidFill>
                  <a:srgbClr val="000000"/>
                </a:solidFill>
                <a:effectLst>
                  <a:outerShdw dist="17961" dir="2700000">
                    <a:scrgbClr r="0" g="0" b="0"/>
                  </a:outerShdw>
                </a:effectLst>
                <a:uFillTx/>
                <a:latin typeface="Calibri" pitchFamily="18"/>
                <a:ea typeface="Lucida Sans Unicode" pitchFamily="2"/>
                <a:cs typeface="Lucida Sans Unicode" pitchFamily="2"/>
              </a:rPr>
              <a:t>Endokrin Bulgular:</a:t>
            </a:r>
            <a:r>
              <a:rPr lang="tr-TR" sz="2200" b="0" i="0" u="sng" strike="noStrike" baseline="0">
                <a:ln>
                  <a:noFill/>
                </a:ln>
                <a:solidFill>
                  <a:srgbClr val="000000"/>
                </a:solidFill>
                <a:uFillTx/>
                <a:latin typeface="Calibri" pitchFamily="18"/>
                <a:ea typeface="Lucida Sans Unicode" pitchFamily="2"/>
                <a:cs typeface="Lucida Sans Unicode" pitchFamily="2"/>
              </a:rPr>
              <a:t> </a:t>
            </a:r>
            <a:r>
              <a:rPr lang="tr-TR" sz="2200" b="0" i="0" u="none" strike="noStrike" baseline="0">
                <a:ln>
                  <a:noFill/>
                </a:ln>
                <a:solidFill>
                  <a:srgbClr val="000000"/>
                </a:solidFill>
                <a:latin typeface="Calibri" pitchFamily="18"/>
                <a:ea typeface="Lucida Sans Unicode" pitchFamily="2"/>
                <a:cs typeface="Lucida Sans Unicode" pitchFamily="2"/>
              </a:rPr>
              <a:t>Artmış aldosteron sekresyonu, Artmış insülin sekresyonu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name="page11">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825480" y="647640"/>
            <a:ext cx="7311960" cy="54770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erbest Form 1"/>
          <p:cNvSpPr/>
          <p:nvPr/>
        </p:nvSpPr>
        <p:spPr>
          <a:xfrm>
            <a:off x="457200" y="1809719"/>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BUN ve kreatinin</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 </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Hb, Htc, Trombosit, Lökosit</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HCO3-</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Glukoz</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723600" algn="l"/>
                <a:tab pos="1447559" algn="l"/>
                <a:tab pos="2171520" algn="l"/>
                <a:tab pos="2895120" algn="l"/>
                <a:tab pos="3619080" algn="l"/>
                <a:tab pos="4343040" algn="l"/>
                <a:tab pos="5067000" algn="l"/>
                <a:tab pos="5790960" algn="l"/>
                <a:tab pos="6514920" algn="l"/>
                <a:tab pos="7238519" algn="l"/>
                <a:tab pos="7962480" algn="l"/>
                <a:tab pos="8086319" algn="l"/>
                <a:tab pos="8535600" algn="l"/>
                <a:tab pos="8984880" algn="l"/>
                <a:tab pos="9434160" algn="l"/>
                <a:tab pos="9883440" algn="l"/>
                <a:tab pos="10332720" algn="l"/>
                <a:tab pos="10782000" algn="l"/>
              </a:tabLst>
            </a:pPr>
            <a:r>
              <a:rPr lang="tr-TR" sz="2400" b="0" i="0" u="none" strike="noStrike" baseline="0">
                <a:ln>
                  <a:noFill/>
                </a:ln>
                <a:solidFill>
                  <a:srgbClr val="000000"/>
                </a:solidFill>
                <a:latin typeface="Arial" pitchFamily="18"/>
                <a:ea typeface="Lucida Sans Unicode" pitchFamily="2"/>
                <a:cs typeface="Lucida Sans Unicode" pitchFamily="2"/>
              </a:rPr>
              <a:t>LDH, Ürik Asit, Fosfor, ALT, CK</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Endokrinolojik Tetkikler (Diyabet?, Adrenal Yetersizlik?)</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p:txBody>
      </p:sp>
      <p:sp>
        <p:nvSpPr>
          <p:cNvPr id="3" name="Serbest Form 2"/>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
            </a:r>
            <a:br>
              <a:rPr lang="tr-TR" sz="2400" b="0" i="0" u="none" strike="noStrike" baseline="0">
                <a:ln>
                  <a:noFill/>
                </a:ln>
                <a:solidFill>
                  <a:srgbClr val="000000"/>
                </a:solidFill>
                <a:latin typeface="Calibri" pitchFamily="18"/>
                <a:ea typeface="Lucida Sans Unicode" pitchFamily="2"/>
                <a:cs typeface="Lucida Sans Unicode" pitchFamily="2"/>
              </a:rPr>
            </a:br>
            <a:r>
              <a:rPr lang="tr-TR" sz="4000" b="1" i="0" u="none" strike="noStrike" baseline="0">
                <a:ln>
                  <a:noFill/>
                </a:ln>
                <a:solidFill>
                  <a:srgbClr val="000000"/>
                </a:solidFill>
                <a:latin typeface="Calibri" pitchFamily="18"/>
                <a:ea typeface="Lucida Sans Unicode" pitchFamily="2"/>
                <a:cs typeface="Lucida Sans Unicode" pitchFamily="2"/>
              </a:rPr>
              <a:t>Laboratuar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wrap="square" tIns="2916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Hiperkalemide Tedavi (ERC 2015)</a:t>
            </a:r>
          </a:p>
        </p:txBody>
      </p:sp>
      <p:sp>
        <p:nvSpPr>
          <p:cNvPr id="3" name="Serbest Form 2"/>
          <p:cNvSpPr/>
          <p:nvPr/>
        </p:nvSpPr>
        <p:spPr>
          <a:xfrm>
            <a:off x="457200" y="180036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Hiperkalemi yönetimindeki gecikmeler potansiyel olarak hayatı tehdit edici olabilir.</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Tedavi stratejisinde 5 basamaklı yaklaşım önerilmektedir:</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1. Kardiyak koruma</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2. Potasyumu hücre içerisine sokma:</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3. Potasyumu vucüttan uzaklaştırma</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4. Serum K+ ve glukoz düzeylerini izleme</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5. Rekürrensin önlenmesi</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Tedavi-2</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Hiperkalemi Derecelendirmesi:</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1. Hafif hiperkalemi (5,5-5,9 mmol/L):</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2. Orta düzeyde hiperkalemi (6,0-6,4 mmol/L)</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3. Ciddi hiperkalemi (≥6,5 mmol/L)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name="page15">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pic>
        <p:nvPicPr>
          <p:cNvPr id="4" name=""/>
          <p:cNvPicPr>
            <a:picLocks noChangeAspect="1"/>
          </p:cNvPicPr>
          <p:nvPr/>
        </p:nvPicPr>
        <p:blipFill>
          <a:blip r:embed="rId3">
            <a:lum/>
            <a:alphaModFix/>
          </a:blip>
          <a:srcRect/>
          <a:stretch>
            <a:fillRect/>
          </a:stretch>
        </p:blipFill>
        <p:spPr>
          <a:xfrm>
            <a:off x="1285919" y="55440"/>
            <a:ext cx="666432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Tedavi-3</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sng" strike="noStrike" baseline="0">
              <a:ln>
                <a:noFill/>
              </a:ln>
              <a:solidFill>
                <a:srgbClr val="000000"/>
              </a:solidFill>
              <a:uFillTx/>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Hafif hiperkalemi (5,5-5,9 mmol/L)</a:t>
            </a:r>
            <a:r>
              <a:rPr lang="tr-TR" sz="2400" b="0" i="0" u="none" strike="noStrike" baseline="0">
                <a:ln>
                  <a:noFill/>
                </a:ln>
                <a:solidFill>
                  <a:srgbClr val="000000"/>
                </a:solidFill>
                <a:latin typeface="Calibri" pitchFamily="18"/>
                <a:ea typeface="Lucida Sans Unicode" pitchFamily="2"/>
                <a:cs typeface="Lucida Sans Unicode" pitchFamily="2"/>
              </a:rPr>
              <a:t>:</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Sonraki yükselmeleri önlemek için altta yatan nedeni tespit edin (ör: ilaçlar, diyet)</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ACE inhibitörleri, ARB’ler, β blökorler, spironolakton ve diğer K+ tutucu dirüetikler, NSAİİ, trimetoprim gibi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Tedavi-4</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sng" strike="noStrike" baseline="0">
              <a:ln>
                <a:noFill/>
              </a:ln>
              <a:solidFill>
                <a:srgbClr val="000000"/>
              </a:solidFill>
              <a:uFillTx/>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sng" strike="noStrike" baseline="0">
              <a:ln>
                <a:noFill/>
              </a:ln>
              <a:solidFill>
                <a:srgbClr val="000000"/>
              </a:solidFill>
              <a:uFillTx/>
              <a:latin typeface="Calibri" pitchFamily="18"/>
              <a:ea typeface="Lucida Sans Unicode" pitchFamily="2"/>
              <a:cs typeface="Lucida Sans Unicode" pitchFamily="2"/>
            </a:endParaRPr>
          </a:p>
        </p:txBody>
      </p:sp>
      <p:sp>
        <p:nvSpPr>
          <p:cNvPr id="4" name="Serbest Form 3"/>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sng" strike="noStrike" baseline="0">
              <a:ln>
                <a:noFill/>
              </a:ln>
              <a:solidFill>
                <a:srgbClr val="000000"/>
              </a:solidFill>
              <a:uFillTx/>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Orta düzeyde yükselme (6,0-6,4 mmol/L), EKG değişikliği yok:</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-Glukoz + insülin ile potasyumu hücre içine sokun.</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-İnsülin, hücre membranındaki reseptörüne bağlanır ve Na-K ATPaz aktivitesini atırır, böylece K+ hücre içine girer. Bu aktivite insülinin hipoglisemik etkisinden bağımsızdır.</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-10ü insülin uygulamasının ardından serum potasyumu 1 mmol/L kadar düşebilir.</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-Serum glukoz düzeyi normal olan hastalarda, ciddi hpoglisemi riski bulunmaktadır. Bu nedenle insülin, hipertonik glukoz ile birlikte uygulanır. ( KAN ŞEKERİ TAKİBİ!!! )</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Tedavi-5</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sng" strike="noStrike" baseline="0">
              <a:ln>
                <a:noFill/>
              </a:ln>
              <a:solidFill>
                <a:srgbClr val="000000"/>
              </a:solidFill>
              <a:uFillTx/>
              <a:latin typeface="Calibri" pitchFamily="18"/>
              <a:ea typeface="Lucida Sans Unicode" pitchFamily="2"/>
              <a:cs typeface="Lucida Sans Unicode" pitchFamily="2"/>
            </a:endParaRP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Ciddi yükselme (≥6,5 mmol/L), EKG değişiklikleri yok:</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-Uzman görüşü isteyin.</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-Glukoz + insülin verin.</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-10-20mg nebülize salbutamol (β2 adrenerjik reseptör agonisti) verin (Etki başlangıcı 15-30dk; etki süresi 4-6 saat).</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-10-20mg salbutamol uygulaması, serum potasyumunda 0,5-1,0 mmol/L kadar düşüş sağlayabilir.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Tedavi-6</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Ciddi yükselme (≥6,5 mmol/L), toksik EKG değişiklikleri var:</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Calibri" pitchFamily="18"/>
                <a:ea typeface="Lucida Sans Unicode" pitchFamily="2"/>
                <a:cs typeface="Lucida Sans Unicode" pitchFamily="2"/>
              </a:rPr>
              <a:t>-Uzman görüşü isteyin.</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Calibri" pitchFamily="18"/>
                <a:ea typeface="Lucida Sans Unicode" pitchFamily="2"/>
                <a:cs typeface="Lucida Sans Unicode" pitchFamily="2"/>
              </a:rPr>
              <a:t>-Kalsiyum klorid/glukonat ile kalbi koruyun: 10ml %10 kalsiyum klorid İV veya 30ml %10 kalsiyum glukonat İV, 2-5dk üzerinde (Etki başlangıcı 1-3 dk).</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Calibri" pitchFamily="18"/>
                <a:ea typeface="Lucida Sans Unicode" pitchFamily="2"/>
                <a:cs typeface="Lucida Sans Unicode" pitchFamily="2"/>
              </a:rPr>
              <a:t>-Bu uygulama, potasyumun miyokard membranı üzerindeki toksik etkilerini antagonize eder (Kardiyak istirahat membran potansiyelini stabilize edip VF/nabızsız VT riskini azaltarak) ancak serum potasyumunun düşürülmesine katkıda bulunmaz.</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wrap="square" tIns="2916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Neden Önemli?</a:t>
            </a:r>
          </a:p>
        </p:txBody>
      </p:sp>
      <p:sp>
        <p:nvSpPr>
          <p:cNvPr id="3" name="Metin Yer Tutucusu 2"/>
          <p:cNvSpPr txBox="1">
            <a:spLocks noGrp="1"/>
          </p:cNvSpPr>
          <p:nvPr>
            <p:ph type="body" idx="4294967295"/>
          </p:nvPr>
        </p:nvSpPr>
        <p:spPr>
          <a:xfrm>
            <a:off x="671400" y="1906200"/>
            <a:ext cx="7809120" cy="4321080"/>
          </a:xfrm>
        </p:spPr>
        <p:txBody>
          <a:bodyPr wrap="square"/>
          <a:lstStyle>
            <a:defPPr marL="342720" marR="0" lvl="0" indent="-342720" algn="l" rtl="0" hangingPunct="0">
              <a:lnSpc>
                <a:spcPct val="93000"/>
              </a:lnSpc>
              <a:spcBef>
                <a:spcPts val="0"/>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Arial" pitchFamily="18"/>
                <a:ea typeface="Lucida Sans Unicode" pitchFamily="2"/>
                <a:cs typeface="Lucida Sans Unicode" pitchFamily="2"/>
              </a:defRPr>
            </a:defPPr>
            <a:lvl1pPr marL="342720" marR="0" lvl="0" indent="-342720" algn="l" rtl="0" hangingPunct="0">
              <a:lnSpc>
                <a:spcPct val="93000"/>
              </a:lnSpc>
              <a:spcBef>
                <a:spcPts val="0"/>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tr-TR" sz="2400" b="0" i="0" u="none" strike="noStrike" kern="1200" baseline="0">
                <a:ln>
                  <a:noFill/>
                </a:ln>
                <a:solidFill>
                  <a:srgbClr val="000000"/>
                </a:solidFill>
                <a:latin typeface="Arial" pitchFamily="18"/>
                <a:ea typeface="Lucida Sans Unicode" pitchFamily="2"/>
                <a:cs typeface="Lucida Sans Unicode" pitchFamily="2"/>
              </a:defRPr>
            </a:lvl1pPr>
            <a:lvl2pPr marL="742680" marR="0" lvl="1" indent="-285480" algn="l" rtl="0" hangingPunct="0">
              <a:lnSpc>
                <a:spcPct val="102000"/>
              </a:lnSpc>
              <a:spcBef>
                <a:spcPts val="0"/>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tr-TR" sz="2100" b="0" i="0" u="none" strike="noStrike" kern="1200" baseline="0">
                <a:ln>
                  <a:noFill/>
                </a:ln>
                <a:solidFill>
                  <a:srgbClr val="000000"/>
                </a:solidFill>
                <a:latin typeface="Calibri" pitchFamily="18"/>
                <a:ea typeface="Microsoft YaHei" pitchFamily="2"/>
                <a:cs typeface="Microsoft YaHei" pitchFamily="2"/>
              </a:defRPr>
            </a:lvl2pPr>
            <a:lvl3pPr marL="1143000" marR="0" lvl="2" indent="-228600" algn="l" rtl="0" hangingPunct="0">
              <a:lnSpc>
                <a:spcPct val="102000"/>
              </a:lnSpc>
              <a:spcBef>
                <a:spcPts val="0"/>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tr-TR" sz="1800" b="0" i="0" u="none" strike="noStrike" kern="1200" baseline="0">
                <a:ln>
                  <a:noFill/>
                </a:ln>
                <a:solidFill>
                  <a:srgbClr val="000000"/>
                </a:solidFill>
                <a:latin typeface="Calibri" pitchFamily="18"/>
                <a:ea typeface="Microsoft YaHei" pitchFamily="2"/>
                <a:cs typeface="Microsoft YaHei" pitchFamily="2"/>
              </a:defRPr>
            </a:lvl3pPr>
            <a:lvl4pPr marL="1600199" marR="0" lvl="3" indent="-228600" algn="l" rtl="0" hangingPunct="0">
              <a:lnSpc>
                <a:spcPct val="102000"/>
              </a:lnSpc>
              <a:spcBef>
                <a:spcPts val="0"/>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tr-TR" sz="1500" b="0" i="0" u="none" strike="noStrike" kern="1200" baseline="0">
                <a:ln>
                  <a:noFill/>
                </a:ln>
                <a:solidFill>
                  <a:srgbClr val="000000"/>
                </a:solidFill>
                <a:latin typeface="Calibri" pitchFamily="18"/>
                <a:ea typeface="Microsoft YaHei" pitchFamily="2"/>
                <a:cs typeface="Microsoft YaHei" pitchFamily="2"/>
              </a:defRPr>
            </a:lvl4pPr>
            <a:lvl5pPr marL="2057400" marR="0" lvl="4"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5pPr>
            <a:lvl6pPr marL="2057400" marR="0" lvl="5"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6pPr>
            <a:lvl7pPr marL="2057400" marR="0" lvl="6"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7pPr>
            <a:lvl8pPr marL="2057400" marR="0" lvl="7"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8pPr>
            <a:lvl9pPr marL="2057400" marR="0" lvl="8" indent="-228600" algn="l" rtl="0" hangingPunct="0">
              <a:lnSpc>
                <a:spcPct val="102000"/>
              </a:lnSpc>
              <a:spcBef>
                <a:spcPts val="0"/>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tr-TR" sz="1500" b="0" i="0" u="none" strike="noStrike" kern="1200" baseline="0">
                <a:ln>
                  <a:noFill/>
                </a:ln>
                <a:solidFill>
                  <a:srgbClr val="000000"/>
                </a:solidFill>
                <a:latin typeface="Calibri" pitchFamily="18"/>
                <a:ea typeface="Microsoft YaHei" pitchFamily="2"/>
                <a:cs typeface="Microsoft YaHei" pitchFamily="2"/>
              </a:defRPr>
            </a:lvl9pPr>
          </a:lstStyle>
          <a:p>
            <a:pPr marL="0" lvl="0" indent="0"/>
            <a:endParaRPr lang="tr-TR"/>
          </a:p>
          <a:p>
            <a:pPr marL="0" lvl="0" indent="0"/>
            <a:endParaRPr lang="tr-TR"/>
          </a:p>
          <a:p>
            <a:pPr marL="0" lvl="0" indent="0">
              <a:buClr>
                <a:srgbClr val="0E594D"/>
              </a:buClr>
              <a:buSzPct val="45000"/>
              <a:buFont typeface="Wingdings" pitchFamily="2"/>
              <a:buChar char=""/>
            </a:pPr>
            <a:r>
              <a:rPr lang="tr-TR"/>
              <a:t>Potasyum kalbin normal elektriksel aktivitesinin düzenlenmesi için yaşamsaldır.</a:t>
            </a:r>
          </a:p>
          <a:p>
            <a:pPr marL="431640" lvl="0" indent="-324000"/>
            <a:endParaRPr lang="tr-TR"/>
          </a:p>
          <a:p>
            <a:pPr marL="0" lvl="0" indent="0">
              <a:buClr>
                <a:srgbClr val="0E594D"/>
              </a:buClr>
              <a:buSzPct val="45000"/>
              <a:buFont typeface="Wingdings" pitchFamily="2"/>
              <a:buChar char=""/>
            </a:pPr>
            <a:r>
              <a:rPr lang="tr-TR"/>
              <a:t>Artmış ekstraselüler potasyum hem pacemaker hem de iletimi sağlayan dokuların baskılanması ile myokardın uyarılabilirliğini azaltır.</a:t>
            </a:r>
          </a:p>
          <a:p>
            <a:pPr marL="431640" lvl="0" indent="-324000"/>
            <a:endParaRPr lang="tr-TR"/>
          </a:p>
          <a:p>
            <a:pPr marL="0" lvl="0" indent="0">
              <a:buClr>
                <a:srgbClr val="0E594D"/>
              </a:buClr>
              <a:buSzPct val="45000"/>
              <a:buFont typeface="Wingdings" pitchFamily="2"/>
              <a:buChar char=""/>
            </a:pPr>
            <a:r>
              <a:rPr lang="tr-TR"/>
              <a:t>Gittikçe kötüleşen hiperkalemi, bradikardi ve iletim blokları  en sonunda kardiyak arrest ile sonuçlanır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Yardımcı Tedaviler</a:t>
            </a:r>
          </a:p>
        </p:txBody>
      </p:sp>
      <p:sp>
        <p:nvSpPr>
          <p:cNvPr id="3" name="Serbest Form 2"/>
          <p:cNvSpPr/>
          <p:nvPr/>
        </p:nvSpPr>
        <p:spPr>
          <a:xfrm>
            <a:off x="457200" y="1809719"/>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    </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    </a:t>
            </a:r>
            <a:r>
              <a:rPr lang="tr-TR" sz="2400" b="1" i="0" u="none" strike="noStrike" baseline="0">
                <a:ln>
                  <a:noFill/>
                </a:ln>
                <a:solidFill>
                  <a:srgbClr val="000000"/>
                </a:solidFill>
                <a:latin typeface="Arial" pitchFamily="18"/>
                <a:ea typeface="Lucida Sans Unicode" pitchFamily="2"/>
                <a:cs typeface="Lucida Sans Unicode" pitchFamily="2"/>
              </a:rPr>
              <a:t>Sodyum Bikarbonat</a:t>
            </a:r>
            <a:r>
              <a:rPr lang="tr-TR" sz="2400" b="0" i="0" u="none" strike="noStrike" baseline="0">
                <a:ln>
                  <a:noFill/>
                </a:ln>
                <a:solidFill>
                  <a:srgbClr val="000000"/>
                </a:solidFill>
                <a:latin typeface="Arial" pitchFamily="18"/>
                <a:ea typeface="Lucida Sans Unicode" pitchFamily="2"/>
                <a:cs typeface="Lucida Sans Unicode" pitchFamily="2"/>
              </a:rPr>
              <a:t> (metabolik asidoz durumunda)</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    </a:t>
            </a:r>
            <a:r>
              <a:rPr lang="tr-TR" sz="2400" b="1" i="0" u="none" strike="noStrike" baseline="0">
                <a:ln>
                  <a:noFill/>
                </a:ln>
                <a:solidFill>
                  <a:srgbClr val="000000"/>
                </a:solidFill>
                <a:latin typeface="Arial" pitchFamily="18"/>
                <a:ea typeface="Lucida Sans Unicode" pitchFamily="2"/>
                <a:cs typeface="Lucida Sans Unicode" pitchFamily="2"/>
              </a:rPr>
              <a:t>Diüretikler</a:t>
            </a:r>
            <a:r>
              <a:rPr lang="tr-TR" sz="2400" b="0" i="0" u="none" strike="noStrike" baseline="0">
                <a:ln>
                  <a:noFill/>
                </a:ln>
                <a:solidFill>
                  <a:srgbClr val="000000"/>
                </a:solidFill>
                <a:latin typeface="Arial" pitchFamily="18"/>
                <a:ea typeface="Lucida Sans Unicode" pitchFamily="2"/>
                <a:cs typeface="Lucida Sans Unicode" pitchFamily="2"/>
              </a:rPr>
              <a:t> (Normal böbrek fonksiyonu olan kişilerde renal atılım parateral salin tedavisiyle kombine edilmiş furosemid gibi bir loop diuretik ile artırılır)</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name="page21">
    <p:spTree>
      <p:nvGrpSpPr>
        <p:cNvPr id="1" name=""/>
        <p:cNvGrpSpPr/>
        <p:nvPr/>
      </p:nvGrpSpPr>
      <p:grpSpPr>
        <a:xfrm>
          <a:off x="0" y="0"/>
          <a:ext cx="0" cy="0"/>
          <a:chOff x="0" y="0"/>
          <a:chExt cx="0" cy="0"/>
        </a:xfrm>
      </p:grpSpPr>
      <p:sp>
        <p:nvSpPr>
          <p:cNvPr id="2" name="Serbest Form 1"/>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-Ciddi ve hayatı tehdit edici hiperkalemi (EKG değişiklikleri veya aritmiler olsun veya olmasın),</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-Medikal tedaviye dirençli hiperkalemi,</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-Son dönem renal hastalık,</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-Oligürik akut renal hasar (AKI) (&lt;400 mL/gün idrar çıkışı),</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r>
              <a:rPr lang="tr-TR" sz="2400" b="0" i="0" u="none" strike="noStrike" baseline="0">
                <a:ln>
                  <a:noFill/>
                </a:ln>
                <a:solidFill>
                  <a:srgbClr val="000000"/>
                </a:solidFill>
                <a:latin typeface="Arial" pitchFamily="18"/>
                <a:ea typeface="Lucida Sans Unicode" pitchFamily="2"/>
                <a:cs typeface="Lucida Sans Unicode" pitchFamily="2"/>
              </a:rPr>
              <a:t>-Ciddi doku yıkımı (ör. rabdomiyoliz)</a:t>
            </a:r>
          </a:p>
        </p:txBody>
      </p:sp>
      <p:sp>
        <p:nvSpPr>
          <p:cNvPr id="3" name="Serbest Form 2"/>
          <p:cNvSpPr/>
          <p:nvPr/>
        </p:nvSpPr>
        <p:spPr>
          <a:xfrm>
            <a:off x="671400" y="503280"/>
            <a:ext cx="7809120" cy="114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29160" rIns="0" bIns="0" anchor="ctr" anchorCtr="0" compatLnSpc="1"/>
          <a:lstStyle/>
          <a:p>
            <a:pPr marL="0" marR="0" lvl="0" indent="0" algn="ct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3300" b="1" i="0" u="none" strike="noStrike" baseline="0">
                <a:ln>
                  <a:noFill/>
                </a:ln>
                <a:solidFill>
                  <a:srgbClr val="333333"/>
                </a:solidFill>
                <a:latin typeface="Arial" pitchFamily="18"/>
                <a:ea typeface="Lucida Sans Unicode" pitchFamily="2"/>
                <a:cs typeface="Lucida Sans Unicode" pitchFamily="2"/>
              </a:rPr>
              <a:t>Diyaliz Endikasyonları</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Yeni Tedaviler</a:t>
            </a:r>
          </a:p>
        </p:txBody>
      </p:sp>
      <p:sp>
        <p:nvSpPr>
          <p:cNvPr id="3" name="Serbest Form 2"/>
          <p:cNvSpPr/>
          <p:nvPr/>
        </p:nvSpPr>
        <p:spPr>
          <a:xfrm>
            <a:off x="457200" y="1809719"/>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1" i="0" u="none" strike="noStrike" baseline="0">
                <a:ln>
                  <a:noFill/>
                </a:ln>
                <a:solidFill>
                  <a:srgbClr val="000000"/>
                </a:solidFill>
                <a:latin typeface="Calibri" pitchFamily="34"/>
                <a:ea typeface="Lucida Sans Unicode" pitchFamily="2"/>
                <a:cs typeface="Lucida Sans Unicode" pitchFamily="2"/>
              </a:rPr>
              <a:t>   </a:t>
            </a: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1" i="0" u="none" strike="noStrike" baseline="0">
              <a:ln>
                <a:noFill/>
              </a:ln>
              <a:solidFill>
                <a:srgbClr val="000000"/>
              </a:solidFill>
              <a:latin typeface="Calibri" pitchFamily="34"/>
              <a:ea typeface="Lucida Sans Unicode" pitchFamily="2"/>
              <a:cs typeface="Lucida Sans Unicode" pitchFamily="2"/>
            </a:endParaRP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1" i="0" u="none" strike="noStrike" baseline="0">
                <a:ln>
                  <a:noFill/>
                </a:ln>
                <a:solidFill>
                  <a:srgbClr val="000000"/>
                </a:solidFill>
                <a:latin typeface="Calibri" pitchFamily="34"/>
                <a:ea typeface="Lucida Sans Unicode" pitchFamily="2"/>
                <a:cs typeface="Lucida Sans Unicode" pitchFamily="2"/>
              </a:rPr>
              <a:t>  Patiromer</a:t>
            </a:r>
            <a:r>
              <a:rPr lang="tr-TR" sz="2400" b="0" i="0" u="none" strike="noStrike" baseline="0">
                <a:ln>
                  <a:noFill/>
                </a:ln>
                <a:solidFill>
                  <a:srgbClr val="000000"/>
                </a:solidFill>
                <a:latin typeface="Calibri" pitchFamily="34"/>
                <a:ea typeface="Lucida Sans Unicode" pitchFamily="2"/>
                <a:cs typeface="Lucida Sans Unicode" pitchFamily="2"/>
              </a:rPr>
              <a:t> veya </a:t>
            </a:r>
            <a:r>
              <a:rPr lang="tr-TR" sz="2400" b="1" i="0" u="none" strike="noStrike" baseline="0">
                <a:ln>
                  <a:noFill/>
                </a:ln>
                <a:solidFill>
                  <a:srgbClr val="000000"/>
                </a:solidFill>
                <a:latin typeface="Calibri" pitchFamily="34"/>
                <a:ea typeface="Lucida Sans Unicode" pitchFamily="2"/>
                <a:cs typeface="Lucida Sans Unicode" pitchFamily="2"/>
              </a:rPr>
              <a:t>ZS-9</a:t>
            </a:r>
            <a:r>
              <a:rPr lang="tr-TR" sz="2400" b="0" i="0" u="none" strike="noStrike" baseline="0">
                <a:ln>
                  <a:noFill/>
                </a:ln>
                <a:solidFill>
                  <a:srgbClr val="000000"/>
                </a:solidFill>
                <a:latin typeface="Calibri" pitchFamily="34"/>
                <a:ea typeface="Lucida Sans Unicode" pitchFamily="2"/>
                <a:cs typeface="Lucida Sans Unicode" pitchFamily="2"/>
              </a:rPr>
              <a:t> ile günlük tedavide PK'de hızlı ve sürekli bir azalma oluşur. Kronik böbrek hastalığı, kalp yetmezliği ve diyabetli hastalarda tekrarlayan hiperkalemi riskini önler ve daha fazla hastanın plaseboya kıyasla tavsiye edilen RAASI tedavisine devam etmesine izin verir. Ancak, bu bileşiklerle ilgili hala bilinmeyen birçok soru var. İlk olarak, bu bileşiklerin yapısı, etki mekanizması ve farmakolojik özellikleri ile ilgili bilgilerin çoğu ilacın faydalarını destekleyen özetler olarak yayınlandığından çok sınırlı çaptadır. (Tamargo J, Caballero R, Delpón E. 2014)</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Yeni Tedaviler-2</a:t>
            </a:r>
          </a:p>
        </p:txBody>
      </p:sp>
      <p:sp>
        <p:nvSpPr>
          <p:cNvPr id="3" name="Serbest Form 2"/>
          <p:cNvSpPr/>
          <p:nvPr/>
        </p:nvSpPr>
        <p:spPr>
          <a:xfrm>
            <a:off x="457200" y="1809719"/>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34"/>
              <a:ea typeface="Lucida Sans Unicode" pitchFamily="2"/>
              <a:cs typeface="Lucida Sans Unicode" pitchFamily="2"/>
            </a:endParaRP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34"/>
              <a:ea typeface="Lucida Sans Unicode" pitchFamily="2"/>
              <a:cs typeface="Lucida Sans Unicode" pitchFamily="2"/>
            </a:endParaRP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34"/>
                <a:ea typeface="Lucida Sans Unicode" pitchFamily="2"/>
                <a:cs typeface="Lucida Sans Unicode" pitchFamily="2"/>
              </a:rPr>
              <a:t>  İkinci olarak, diğer komorbiditeleri bulunan hastalara uygulandığında ve çoklu ilaçlarla tedavi edildiğinde her iki ilacın da uzun süreli etkinliği ve güvenliği hakkında daha fazla bilgiye ihtiyacımız var. Bu ilaçların daha az diyet kısıtlamasına izin verip vermediğini bilmeliyiz, bu da birçok hiperkalemik hastanın yaşam kalitesini artıracaktır. Buna ek olarak, GİS yan etkilerinin şiddeti, hipokalemi riski ve GI kanaldaki diğer ilaçlar ve besleyicilerle olası etkileşimler açıklığa kavuşturulmalıdır.</a:t>
            </a:r>
          </a:p>
          <a:p>
            <a:pPr marL="431640" marR="0" lvl="0" indent="-324000" algn="l" rtl="0" hangingPunct="0">
              <a:lnSpc>
                <a:spcPct val="100000"/>
              </a:lnSpc>
              <a:spcBef>
                <a:spcPts val="0"/>
              </a:spcBef>
              <a:spcAft>
                <a:spcPts val="0"/>
              </a:spcAft>
              <a:buNone/>
              <a:tabLst>
                <a:tab pos="431640" algn="l"/>
                <a:tab pos="880559" algn="l"/>
                <a:tab pos="1329839" algn="l"/>
                <a:tab pos="1779120" algn="l"/>
                <a:tab pos="2228400" algn="l"/>
                <a:tab pos="2677680" algn="l"/>
                <a:tab pos="3126960" algn="l"/>
                <a:tab pos="3576240" algn="l"/>
                <a:tab pos="4025520" algn="l"/>
                <a:tab pos="4474799" algn="l"/>
                <a:tab pos="4924080" algn="l"/>
                <a:tab pos="5373359" algn="l"/>
                <a:tab pos="5822640" algn="l"/>
                <a:tab pos="6271920" algn="l"/>
                <a:tab pos="6721200" algn="l"/>
                <a:tab pos="7170480" algn="l"/>
                <a:tab pos="7619760" algn="l"/>
                <a:tab pos="8069040" algn="l"/>
                <a:tab pos="8518319" algn="l"/>
                <a:tab pos="8967600" algn="l"/>
                <a:tab pos="9416880" algn="l"/>
              </a:tabLst>
            </a:pPr>
            <a:endParaRPr lang="tr-TR" sz="2400" b="0" i="0" u="none" strike="noStrike" baseline="0">
              <a:ln>
                <a:noFill/>
              </a:ln>
              <a:solidFill>
                <a:srgbClr val="000000"/>
              </a:solidFill>
              <a:latin typeface="Arial"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page3">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1224000" y="792000"/>
            <a:ext cx="7054920" cy="5953320"/>
          </a:xfrm>
          <a:prstGeom prst="rect">
            <a:avLst/>
          </a:prstGeom>
          <a:noFill/>
          <a:ln>
            <a:noFill/>
          </a:ln>
        </p:spPr>
      </p:pic>
      <p:sp>
        <p:nvSpPr>
          <p:cNvPr id="3" name="Başlık 2"/>
          <p:cNvSpPr txBox="1">
            <a:spLocks noGrp="1"/>
          </p:cNvSpPr>
          <p:nvPr>
            <p:ph type="title" idx="4294967295"/>
          </p:nvPr>
        </p:nvSpPr>
        <p:spPr>
          <a:xfrm>
            <a:off x="457200" y="274680"/>
            <a:ext cx="8229600" cy="1143000"/>
          </a:xfrm>
        </p:spPr>
        <p:txBody>
          <a:bodyPr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Örnek Vaka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page4">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671400" y="502920"/>
            <a:ext cx="7809120" cy="1144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pic>
        <p:nvPicPr>
          <p:cNvPr id="3" name=""/>
          <p:cNvPicPr>
            <a:picLocks noChangeAspect="1"/>
          </p:cNvPicPr>
          <p:nvPr/>
        </p:nvPicPr>
        <p:blipFill>
          <a:blip r:embed="rId3">
            <a:lum/>
            <a:alphaModFix/>
          </a:blip>
          <a:srcRect/>
          <a:stretch>
            <a:fillRect/>
          </a:stretch>
        </p:blipFill>
        <p:spPr>
          <a:xfrm>
            <a:off x="71280" y="863639"/>
            <a:ext cx="8999640" cy="5184720"/>
          </a:xfrm>
          <a:prstGeom prst="rect">
            <a:avLst/>
          </a:prstGeom>
          <a:noFill/>
          <a:ln>
            <a:noFill/>
          </a:ln>
        </p:spPr>
      </p:pic>
      <p:sp>
        <p:nvSpPr>
          <p:cNvPr id="4" name="Başlık 3"/>
          <p:cNvSpPr txBox="1">
            <a:spLocks noGrp="1"/>
          </p:cNvSpPr>
          <p:nvPr>
            <p:ph type="title" idx="4294967295"/>
          </p:nvPr>
        </p:nvSpPr>
        <p:spPr>
          <a:xfrm>
            <a:off x="457200" y="274680"/>
            <a:ext cx="8229600" cy="1143000"/>
          </a:xfrm>
        </p:spPr>
        <p:txBody>
          <a:bodyPr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Hastanın EKG'si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274320"/>
            <a:ext cx="8229600" cy="1143000"/>
          </a:xfrm>
        </p:spPr>
        <p:txBody>
          <a:bodyPr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Potasyum Dengesi</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kern="1200" baseline="0">
              <a:ln>
                <a:noFill/>
              </a:ln>
              <a:solidFill>
                <a:srgbClr val="212121"/>
              </a:solidFill>
              <a:latin typeface="Calibri" pitchFamily="34"/>
              <a:ea typeface="Courier New" pitchFamily="50"/>
              <a:cs typeface="Times New Roman" pitchFamily="18"/>
            </a:endParaRP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kern="1200" baseline="0">
                <a:ln>
                  <a:noFill/>
                </a:ln>
                <a:solidFill>
                  <a:srgbClr val="212121"/>
                </a:solidFill>
                <a:latin typeface="Calibri" pitchFamily="34"/>
                <a:ea typeface="Courier New" pitchFamily="50"/>
                <a:cs typeface="Times New Roman" pitchFamily="18"/>
              </a:rPr>
              <a:t>Potasyumun yaklaşık% 98'i hücrelerdedir, sadece% 2'si hücre dışı sıvıda (3.8-5.0 mmol / L) bulunur. Bu potasyum seviyesi, hücre membranlarındaki potansiyel farkı korumada önemli bir rol oynar ve hücresel uyarılabilirlikle birlikte iskelet, kalp ve düz kas hücrelerinin kasılmasını belirler.</a:t>
            </a:r>
          </a:p>
          <a:p>
            <a:pPr marL="0" marR="0" lvl="0" indent="0" algn="l"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kern="1200" baseline="0">
                <a:ln>
                  <a:noFill/>
                </a:ln>
                <a:solidFill>
                  <a:srgbClr val="212121"/>
                </a:solidFill>
                <a:latin typeface="Calibri" pitchFamily="34"/>
                <a:ea typeface="Courier New" pitchFamily="50"/>
                <a:cs typeface="Times New Roman" pitchFamily="18"/>
              </a:rPr>
              <a:t>Normal bir batı diyetinde potasyum alımı 80-100mEq/gün              'dür. </a:t>
            </a:r>
            <a:r>
              <a:rPr lang="tr-TR" sz="2400" b="0" i="0" u="none" strike="noStrike" baseline="0">
                <a:ln>
                  <a:noFill/>
                </a:ln>
                <a:solidFill>
                  <a:srgbClr val="000000"/>
                </a:solidFill>
                <a:latin typeface="Calibri" pitchFamily="18"/>
                <a:ea typeface="Lucida Sans Unicode" pitchFamily="2"/>
                <a:cs typeface="Lucida Sans Unicode" pitchFamily="2"/>
              </a:rPr>
              <a:t> P</a:t>
            </a:r>
            <a:r>
              <a:rPr lang="tr-TR" sz="2400" b="0" i="0" u="none" strike="noStrike" kern="1200" baseline="0">
                <a:ln>
                  <a:noFill/>
                </a:ln>
                <a:solidFill>
                  <a:srgbClr val="212121"/>
                </a:solidFill>
                <a:latin typeface="Calibri" pitchFamily="34"/>
                <a:ea typeface="Courier New" pitchFamily="50"/>
                <a:cs typeface="Times New Roman" pitchFamily="18"/>
              </a:rPr>
              <a:t>otasyum alımının % 80'i ince bağırsakta pasif olarak emilir,</a:t>
            </a:r>
            <a:r>
              <a:rPr lang="tr-TR" sz="2400" b="0" i="0" u="none" strike="noStrike" baseline="0">
                <a:ln>
                  <a:noFill/>
                </a:ln>
                <a:solidFill>
                  <a:srgbClr val="000000"/>
                </a:solidFill>
                <a:latin typeface="Calibri" pitchFamily="18"/>
                <a:ea typeface="Lucida Sans Unicode" pitchFamily="2"/>
                <a:cs typeface="Lucida Sans Unicode" pitchFamily="2"/>
              </a:rPr>
              <a:t> hemostazının ise % 90’ı böbreklerden ekstresyon yoluyla, % 10’u sindirim kanalından olmaktadır.</a:t>
            </a:r>
          </a:p>
          <a:p>
            <a:pPr marL="0" marR="0" lvl="0" indent="0" algn="l"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Normal kişlerde hiperpotasemi ender bir durumdur. Düzenleyici mekanizmalar ile ekstrasellüler sıvıda K+ yükselmesi engellenir.</a:t>
            </a:r>
          </a:p>
          <a:p>
            <a:pPr marL="0" marR="0" lvl="0" indent="0" algn="just"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274320"/>
            <a:ext cx="8229600" cy="1143000"/>
          </a:xfrm>
        </p:spPr>
        <p:txBody>
          <a:bodyPr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Potasyum Dengesi-2</a:t>
            </a:r>
          </a:p>
        </p:txBody>
      </p:sp>
      <p:sp>
        <p:nvSpPr>
          <p:cNvPr id="3" name="Serbest Form 2"/>
          <p:cNvSpPr/>
          <p:nvPr/>
        </p:nvSpPr>
        <p:spPr>
          <a:xfrm>
            <a:off x="503280" y="187164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Örneğin ekstrasellüler volümü 15 litre olan bir kişiye 40 mEq K+ yüklenmesinde, plazma K+ konsantrasyonu beklenebileceği şekilde 2.5 mEq/L düzeyinde değil, 1 mEq/L altında bir artış gösterir.</a:t>
            </a:r>
          </a:p>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Burada başlıca iki adım etkilidir: Birinci adımda, insülin ve β2-adrenerjik reseptörler Na-K ATPaz pompasını aktive ederek ve K+ kendisi hücre içine girerek ekstrasellüler sıvıda artış azaltılmış olur. İkinci olarak plazma potasyum seviyelerindeki artış, renal jukstaglomerüler hücrelerden renin salınımını uyarır ve </a:t>
            </a:r>
            <a:r>
              <a:rPr lang="tr-TR" sz="2400" b="1" i="0" u="none" strike="noStrike" baseline="0">
                <a:ln>
                  <a:noFill/>
                </a:ln>
                <a:solidFill>
                  <a:srgbClr val="000000"/>
                </a:solidFill>
                <a:latin typeface="Calibri" pitchFamily="18"/>
                <a:ea typeface="Lucida Sans Unicode" pitchFamily="2"/>
                <a:cs typeface="Lucida Sans Unicode" pitchFamily="2"/>
              </a:rPr>
              <a:t>renin-anjiyotensin-aldosteron sistemini (RAAS)</a:t>
            </a:r>
            <a:r>
              <a:rPr lang="tr-TR" sz="2400" b="0" i="0" u="none" strike="noStrike" baseline="0">
                <a:ln>
                  <a:noFill/>
                </a:ln>
                <a:solidFill>
                  <a:srgbClr val="000000"/>
                </a:solidFill>
                <a:latin typeface="Calibri" pitchFamily="18"/>
                <a:ea typeface="Lucida Sans Unicode" pitchFamily="2"/>
                <a:cs typeface="Lucida Sans Unicode" pitchFamily="2"/>
              </a:rPr>
              <a:t> aktive eder böylece aldosteron, distal tübüller ve nefron kanallarından potasyum atılımını arttırır (Sorensen ve ark., 2010)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erbest Form 1"/>
          <p:cNvSpPr/>
          <p:nvPr/>
        </p:nvSpPr>
        <p:spPr>
          <a:xfrm>
            <a:off x="482760" y="217008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a. Glukoregülatuar Hormonlar</a:t>
            </a:r>
            <a:r>
              <a:rPr lang="tr-TR" sz="2400" b="0" i="0" u="none" strike="noStrike" baseline="0">
                <a:ln>
                  <a:noFill/>
                </a:ln>
                <a:solidFill>
                  <a:srgbClr val="000000"/>
                </a:solidFill>
                <a:latin typeface="Calibri" pitchFamily="18"/>
                <a:ea typeface="Lucida Sans Unicode" pitchFamily="2"/>
                <a:cs typeface="Lucida Sans Unicode" pitchFamily="2"/>
              </a:rPr>
              <a:t>:  </a:t>
            </a:r>
            <a:r>
              <a:rPr lang="tr-TR" sz="2400" b="1" i="0" u="none" strike="noStrike" baseline="0">
                <a:ln>
                  <a:noFill/>
                </a:ln>
                <a:solidFill>
                  <a:srgbClr val="000000"/>
                </a:solidFill>
                <a:latin typeface="Calibri" pitchFamily="18"/>
                <a:ea typeface="Lucida Sans Unicode" pitchFamily="2"/>
                <a:cs typeface="Lucida Sans Unicode" pitchFamily="2"/>
              </a:rPr>
              <a:t>İnsülin</a:t>
            </a:r>
            <a:r>
              <a:rPr lang="tr-TR" sz="2400" b="0" i="0" u="none" strike="noStrike" baseline="0">
                <a:ln>
                  <a:noFill/>
                </a:ln>
                <a:solidFill>
                  <a:srgbClr val="000000"/>
                </a:solidFill>
                <a:latin typeface="Calibri" pitchFamily="18"/>
                <a:ea typeface="Lucida Sans Unicode" pitchFamily="2"/>
                <a:cs typeface="Lucida Sans Unicode" pitchFamily="2"/>
              </a:rPr>
              <a:t> K+ hücre içine girişini artırır. </a:t>
            </a:r>
            <a:r>
              <a:rPr lang="tr-TR" sz="2400" b="1" i="0" u="none" strike="noStrike" baseline="0">
                <a:ln>
                  <a:noFill/>
                </a:ln>
                <a:solidFill>
                  <a:srgbClr val="000000"/>
                </a:solidFill>
                <a:latin typeface="Calibri" pitchFamily="18"/>
                <a:ea typeface="Lucida Sans Unicode" pitchFamily="2"/>
                <a:cs typeface="Lucida Sans Unicode" pitchFamily="2"/>
              </a:rPr>
              <a:t>Glukagon</a:t>
            </a:r>
            <a:r>
              <a:rPr lang="tr-TR" sz="2400" b="0" i="0" u="none" strike="noStrike" baseline="0">
                <a:ln>
                  <a:noFill/>
                </a:ln>
                <a:solidFill>
                  <a:srgbClr val="000000"/>
                </a:solidFill>
                <a:latin typeface="Calibri" pitchFamily="18"/>
                <a:ea typeface="Lucida Sans Unicode" pitchFamily="2"/>
                <a:cs typeface="Lucida Sans Unicode" pitchFamily="2"/>
              </a:rPr>
              <a:t> K+ hücre içine girişini azaltır.</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b. Adrenerjik Stimulus</a:t>
            </a:r>
            <a:r>
              <a:rPr lang="tr-TR" sz="2400" b="0" i="0" u="none" strike="noStrike" baseline="0">
                <a:ln>
                  <a:noFill/>
                </a:ln>
                <a:solidFill>
                  <a:srgbClr val="000000"/>
                </a:solidFill>
                <a:latin typeface="Calibri" pitchFamily="18"/>
                <a:ea typeface="Lucida Sans Unicode" pitchFamily="2"/>
                <a:cs typeface="Lucida Sans Unicode" pitchFamily="2"/>
              </a:rPr>
              <a:t>:</a:t>
            </a:r>
            <a:r>
              <a:rPr lang="tr-TR" sz="2400" b="1" i="0" u="none" strike="noStrike" baseline="0">
                <a:ln>
                  <a:noFill/>
                </a:ln>
                <a:solidFill>
                  <a:srgbClr val="000000"/>
                </a:solidFill>
                <a:latin typeface="Calibri" pitchFamily="18"/>
                <a:ea typeface="Lucida Sans Unicode" pitchFamily="2"/>
                <a:cs typeface="Lucida Sans Unicode" pitchFamily="2"/>
              </a:rPr>
              <a:t> β adrenerjik stimulus</a:t>
            </a:r>
            <a:r>
              <a:rPr lang="tr-TR" sz="2400" b="0" i="0" u="none" strike="noStrike" baseline="0">
                <a:ln>
                  <a:noFill/>
                </a:ln>
                <a:solidFill>
                  <a:srgbClr val="000000"/>
                </a:solidFill>
                <a:latin typeface="Calibri" pitchFamily="18"/>
                <a:ea typeface="Lucida Sans Unicode" pitchFamily="2"/>
                <a:cs typeface="Lucida Sans Unicode" pitchFamily="2"/>
              </a:rPr>
              <a:t> K+ hücre içine girişini artırır. Diğer taraftan β adrenerjik blokaj K+ serum seviyesini yükseltir. </a:t>
            </a:r>
            <a:r>
              <a:rPr lang="tr-TR" sz="2400" b="1" i="0" u="none" strike="noStrike" baseline="0">
                <a:ln>
                  <a:noFill/>
                </a:ln>
                <a:solidFill>
                  <a:srgbClr val="000000"/>
                </a:solidFill>
                <a:latin typeface="Calibri" pitchFamily="18"/>
                <a:ea typeface="Lucida Sans Unicode" pitchFamily="2"/>
                <a:cs typeface="Lucida Sans Unicode" pitchFamily="2"/>
              </a:rPr>
              <a:t>Alfa adrenerjik stimulus</a:t>
            </a:r>
            <a:r>
              <a:rPr lang="tr-TR" sz="2400" b="0" i="0" u="none" strike="noStrike" baseline="0">
                <a:ln>
                  <a:noFill/>
                </a:ln>
                <a:solidFill>
                  <a:srgbClr val="000000"/>
                </a:solidFill>
                <a:latin typeface="Calibri" pitchFamily="18"/>
                <a:ea typeface="Lucida Sans Unicode" pitchFamily="2"/>
                <a:cs typeface="Lucida Sans Unicode" pitchFamily="2"/>
              </a:rPr>
              <a:t> K+ hücre içine girişini artırır.</a:t>
            </a:r>
          </a:p>
          <a:p>
            <a:pPr marL="342720" marR="0" lvl="0" indent="-341280" algn="l" rtl="0" hangingPunct="1">
              <a:lnSpc>
                <a:spcPct val="100000"/>
              </a:lnSpc>
              <a:spcBef>
                <a:spcPts val="635"/>
              </a:spcBef>
              <a:spcAft>
                <a:spcPts val="1423"/>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2400" b="0" i="0" u="sng" strike="noStrike" baseline="0">
                <a:ln>
                  <a:noFill/>
                </a:ln>
                <a:solidFill>
                  <a:srgbClr val="000000"/>
                </a:solidFill>
                <a:uFillTx/>
                <a:latin typeface="Calibri" pitchFamily="18"/>
                <a:ea typeface="Lucida Sans Unicode" pitchFamily="2"/>
                <a:cs typeface="Lucida Sans Unicode" pitchFamily="2"/>
              </a:rPr>
              <a:t>c. pH</a:t>
            </a:r>
            <a:r>
              <a:rPr lang="tr-TR" sz="2400" b="0" i="0" u="none" strike="noStrike" baseline="0">
                <a:ln>
                  <a:noFill/>
                </a:ln>
                <a:solidFill>
                  <a:srgbClr val="000000"/>
                </a:solidFill>
                <a:latin typeface="Calibri" pitchFamily="18"/>
                <a:ea typeface="Lucida Sans Unicode" pitchFamily="2"/>
                <a:cs typeface="Lucida Sans Unicode" pitchFamily="2"/>
              </a:rPr>
              <a:t>: </a:t>
            </a:r>
            <a:r>
              <a:rPr lang="tr-TR" sz="2400" b="1" i="0" u="none" strike="noStrike" baseline="0">
                <a:ln>
                  <a:noFill/>
                </a:ln>
                <a:solidFill>
                  <a:srgbClr val="000000"/>
                </a:solidFill>
                <a:latin typeface="Calibri" pitchFamily="18"/>
                <a:ea typeface="Lucida Sans Unicode" pitchFamily="2"/>
                <a:cs typeface="Lucida Sans Unicode" pitchFamily="2"/>
              </a:rPr>
              <a:t>Alkaloz</a:t>
            </a:r>
            <a:r>
              <a:rPr lang="tr-TR" sz="2400" b="0" i="0" u="none" strike="noStrike" baseline="0">
                <a:ln>
                  <a:noFill/>
                </a:ln>
                <a:solidFill>
                  <a:srgbClr val="000000"/>
                </a:solidFill>
                <a:latin typeface="Calibri" pitchFamily="18"/>
                <a:ea typeface="Lucida Sans Unicode" pitchFamily="2"/>
                <a:cs typeface="Lucida Sans Unicode" pitchFamily="2"/>
              </a:rPr>
              <a:t> K+ hücre içine girişini kolaylaştırır. </a:t>
            </a:r>
            <a:r>
              <a:rPr lang="tr-TR" sz="2400" b="1" i="0" u="none" strike="noStrike" baseline="0">
                <a:ln>
                  <a:noFill/>
                </a:ln>
                <a:solidFill>
                  <a:srgbClr val="000000"/>
                </a:solidFill>
                <a:latin typeface="Calibri" pitchFamily="18"/>
                <a:ea typeface="Lucida Sans Unicode" pitchFamily="2"/>
                <a:cs typeface="Lucida Sans Unicode" pitchFamily="2"/>
              </a:rPr>
              <a:t>Asidoz</a:t>
            </a:r>
            <a:r>
              <a:rPr lang="tr-TR" sz="2400" b="0" i="0" u="none" strike="noStrike" baseline="0">
                <a:ln>
                  <a:noFill/>
                </a:ln>
                <a:solidFill>
                  <a:srgbClr val="000000"/>
                </a:solidFill>
                <a:latin typeface="Calibri" pitchFamily="18"/>
                <a:ea typeface="Lucida Sans Unicode" pitchFamily="2"/>
                <a:cs typeface="Lucida Sans Unicode" pitchFamily="2"/>
              </a:rPr>
              <a:t> intraselüler alandan ekstraselüler alana K geçişini sağlar.</a:t>
            </a:r>
          </a:p>
        </p:txBody>
      </p:sp>
      <p:sp>
        <p:nvSpPr>
          <p:cNvPr id="3" name="Serbest Form 2"/>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1800" b="0" i="0" u="none" strike="noStrike" baseline="0">
              <a:ln>
                <a:noFill/>
              </a:ln>
              <a:solidFill>
                <a:srgbClr val="000000"/>
              </a:solidFill>
              <a:latin typeface="Arial" pitchFamily="18"/>
              <a:ea typeface="Microsoft YaHei" pitchFamily="2"/>
              <a:cs typeface="Microsoft YaHei" pitchFamily="2"/>
            </a:endParaRPr>
          </a:p>
        </p:txBody>
      </p:sp>
      <p:sp>
        <p:nvSpPr>
          <p:cNvPr id="4" name="Serbest Form 3"/>
          <p:cNvSpPr/>
          <p:nvPr/>
        </p:nvSpPr>
        <p:spPr>
          <a:xfrm>
            <a:off x="671400" y="503280"/>
            <a:ext cx="7809120" cy="114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marL="0" marR="0" lvl="0" indent="0" algn="ctr" rtl="0" hangingPunct="1">
              <a:lnSpc>
                <a:spcPct val="102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3200" b="1" i="0" u="none" strike="noStrike" baseline="0">
                <a:ln>
                  <a:noFill/>
                </a:ln>
                <a:solidFill>
                  <a:srgbClr val="000000"/>
                </a:solidFill>
                <a:latin typeface="Arial" pitchFamily="34"/>
                <a:ea typeface="Lucida Sans Unicode" pitchFamily="2"/>
                <a:cs typeface="Lucida Sans Unicode" pitchFamily="2"/>
              </a:rPr>
              <a:t>Serum Potasyum Seviyesinde Rol Oynayan Önemli Faktörler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274320"/>
            <a:ext cx="8229600" cy="1143000"/>
          </a:xfrm>
        </p:spPr>
        <p:txBody>
          <a:bodyPr anchor="t"/>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Potasyum Ekstrasyonunu Etkileyen Faktörler</a:t>
            </a:r>
          </a:p>
        </p:txBody>
      </p:sp>
      <p:sp>
        <p:nvSpPr>
          <p:cNvPr id="3" name="Serbest 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1">
              <a:lnSpc>
                <a:spcPct val="100000"/>
              </a:lnSpc>
              <a:spcBef>
                <a:spcPts val="635"/>
              </a:spcBef>
              <a:spcAft>
                <a:spcPts val="1423"/>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tr-TR" sz="2400" b="0" i="0" u="none" strike="noStrike" baseline="0">
              <a:ln>
                <a:noFill/>
              </a:ln>
              <a:solidFill>
                <a:srgbClr val="000000"/>
              </a:solidFill>
              <a:latin typeface="Calibri" pitchFamily="18"/>
              <a:ea typeface="Lucida Sans Unicode" pitchFamily="2"/>
              <a:cs typeface="Lucida Sans Unicode" pitchFamily="2"/>
            </a:endParaRPr>
          </a:p>
          <a:p>
            <a:pPr marL="0" marR="0" lvl="0" indent="0" algn="l" rtl="0" hangingPunct="1">
              <a:lnSpc>
                <a:spcPct val="100000"/>
              </a:lnSpc>
              <a:spcBef>
                <a:spcPts val="635"/>
              </a:spcBef>
              <a:spcAft>
                <a:spcPts val="1423"/>
              </a:spcAft>
              <a:buClr>
                <a:srgbClr val="000000"/>
              </a:buClr>
              <a:buSzPct val="45000"/>
              <a:buFont typeface="Arial"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K + ekstresyonunu arttıran faktörler: Aldosteron, distal tubuldaki yüksek Na (diüretikler), yüksek üriner akım (osmotik diürez), yüksek serum K + seviyesi, distal tubuldeki negatif iyon seviyeleri (bikarbonat) olmaktadır.</a:t>
            </a:r>
          </a:p>
          <a:p>
            <a:pPr marL="0" marR="0" lvl="0" indent="0" algn="l" rtl="0" hangingPunct="1">
              <a:lnSpc>
                <a:spcPct val="100000"/>
              </a:lnSpc>
              <a:spcBef>
                <a:spcPts val="635"/>
              </a:spcBef>
              <a:spcAft>
                <a:spcPts val="1423"/>
              </a:spcAft>
              <a:buClr>
                <a:srgbClr val="000000"/>
              </a:buClr>
              <a:buSzPct val="45000"/>
              <a:buFont typeface="Arial"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 K + ekskresyonununu azaltan faktörler: Aldosteron azlığı, distal tubuldeki düşük Na, düşük üriner akım, düşük serum K + seviyeleridir.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name="page9">
    <p:spTree>
      <p:nvGrpSpPr>
        <p:cNvPr id="1" name=""/>
        <p:cNvGrpSpPr/>
        <p:nvPr/>
      </p:nvGrpSpPr>
      <p:grpSpPr>
        <a:xfrm>
          <a:off x="0" y="0"/>
          <a:ext cx="0" cy="0"/>
          <a:chOff x="0" y="0"/>
          <a:chExt cx="0" cy="0"/>
        </a:xfrm>
      </p:grpSpPr>
      <p:sp>
        <p:nvSpPr>
          <p:cNvPr id="2" name="Serbest 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tr-TR" sz="2400" b="0" i="0" u="none" strike="noStrike" baseline="0">
                <a:ln>
                  <a:noFill/>
                </a:ln>
                <a:solidFill>
                  <a:srgbClr val="000000"/>
                </a:solidFill>
                <a:latin typeface="Calibri" pitchFamily="18"/>
                <a:ea typeface="Lucida Sans Unicode" pitchFamily="2"/>
                <a:cs typeface="Lucida Sans Unicode" pitchFamily="2"/>
              </a:rPr>
              <a:t/>
            </a:r>
            <a:br>
              <a:rPr lang="tr-TR" sz="2400" b="0" i="0" u="none" strike="noStrike" baseline="0">
                <a:ln>
                  <a:noFill/>
                </a:ln>
                <a:solidFill>
                  <a:srgbClr val="000000"/>
                </a:solidFill>
                <a:latin typeface="Calibri" pitchFamily="18"/>
                <a:ea typeface="Lucida Sans Unicode" pitchFamily="2"/>
                <a:cs typeface="Lucida Sans Unicode" pitchFamily="2"/>
              </a:rPr>
            </a:br>
            <a:r>
              <a:rPr lang="tr-TR" sz="4000" b="1" i="0" u="none" strike="noStrike" baseline="0">
                <a:ln>
                  <a:noFill/>
                </a:ln>
                <a:solidFill>
                  <a:srgbClr val="000000"/>
                </a:solidFill>
                <a:latin typeface="Calibri" pitchFamily="18"/>
                <a:ea typeface="Lucida Sans Unicode" pitchFamily="2"/>
                <a:cs typeface="Lucida Sans Unicode" pitchFamily="2"/>
              </a:rPr>
              <a:t>Hiperkalemi Nedenleri</a:t>
            </a:r>
          </a:p>
        </p:txBody>
      </p:sp>
      <p:pic>
        <p:nvPicPr>
          <p:cNvPr id="3" name=""/>
          <p:cNvPicPr>
            <a:picLocks noChangeAspect="1"/>
          </p:cNvPicPr>
          <p:nvPr/>
        </p:nvPicPr>
        <p:blipFill>
          <a:blip r:embed="rId3">
            <a:lum/>
            <a:alphaModFix/>
          </a:blip>
          <a:srcRect/>
          <a:stretch>
            <a:fillRect/>
          </a:stretch>
        </p:blipFill>
        <p:spPr>
          <a:xfrm>
            <a:off x="59040" y="1715039"/>
            <a:ext cx="9012960" cy="3972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arsayıla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şlı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şlık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1112</Words>
  <Application>Microsoft Office PowerPoint</Application>
  <PresentationFormat>Ekran Gösterisi (4:3)</PresentationFormat>
  <Paragraphs>132</Paragraphs>
  <Slides>23</Slides>
  <Notes>23</Notes>
  <HiddenSlides>1</HiddenSlides>
  <MMClips>0</MMClips>
  <ScaleCrop>false</ScaleCrop>
  <HeadingPairs>
    <vt:vector size="4" baseType="variant">
      <vt:variant>
        <vt:lpstr>Tema</vt:lpstr>
      </vt:variant>
      <vt:variant>
        <vt:i4>3</vt:i4>
      </vt:variant>
      <vt:variant>
        <vt:lpstr>Slayt Başlıkları</vt:lpstr>
      </vt:variant>
      <vt:variant>
        <vt:i4>23</vt:i4>
      </vt:variant>
    </vt:vector>
  </HeadingPairs>
  <TitlesOfParts>
    <vt:vector size="26" baseType="lpstr">
      <vt:lpstr>Varsayılan</vt:lpstr>
      <vt:lpstr>Başlık1</vt:lpstr>
      <vt:lpstr>Başlık2</vt:lpstr>
      <vt:lpstr>HİPERKALEMİ</vt:lpstr>
      <vt:lpstr>Neden Önemli?</vt:lpstr>
      <vt:lpstr>Örnek Vaka</vt:lpstr>
      <vt:lpstr>PowerPoint Sunusu</vt:lpstr>
      <vt:lpstr>Potasyum Dengesi</vt:lpstr>
      <vt:lpstr>Potasyum Dengesi-2</vt:lpstr>
      <vt:lpstr>PowerPoint Sunusu</vt:lpstr>
      <vt:lpstr>Potasyum Ekstrasyonunu Etkileyen Faktörler</vt:lpstr>
      <vt:lpstr>PowerPoint Sunusu</vt:lpstr>
      <vt:lpstr> Klinik</vt:lpstr>
      <vt:lpstr>PowerPoint Sunusu</vt:lpstr>
      <vt:lpstr>PowerPoint Sunusu</vt:lpstr>
      <vt:lpstr>Hiperkalemide Tedavi (ERC 2015)</vt:lpstr>
      <vt:lpstr>Tedavi-2</vt:lpstr>
      <vt:lpstr>PowerPoint Sunusu</vt:lpstr>
      <vt:lpstr>Tedavi-3</vt:lpstr>
      <vt:lpstr>Tedavi-4</vt:lpstr>
      <vt:lpstr>Tedavi-5</vt:lpstr>
      <vt:lpstr>Tedavi-6</vt:lpstr>
      <vt:lpstr>Yardımcı Tedaviler</vt:lpstr>
      <vt:lpstr>PowerPoint Sunusu</vt:lpstr>
      <vt:lpstr>Yeni Tedaviler</vt:lpstr>
      <vt:lpstr>Yeni Tedaviler-2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HİPERKALEMİ</dc:title>
  <dc:creator>Win7</dc:creator>
  <cp:lastModifiedBy>Win7</cp:lastModifiedBy>
  <cp:revision>9</cp:revision>
  <dcterms:modified xsi:type="dcterms:W3CDTF">2017-10-09T07:35:39Z</dcterms:modified>
</cp:coreProperties>
</file>