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79" r:id="rId6"/>
    <p:sldId id="278"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Open Sans" charset="0"/>
      <p:regular r:id="rId23"/>
      <p:bold r:id="rId24"/>
      <p:italic r:id="rId25"/>
      <p:boldItalic r:id="rId26"/>
    </p:embeddedFont>
    <p:embeddedFont>
      <p:font typeface="PT Sans Narrow" charset="-94"/>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41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9ed9f4dca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9ed9f4dca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ed9f4dca2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ed9f4dca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ed9f4dca2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ed9f4dca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ed9f4dca2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ed9f4dca2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ed9f4dca2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ed9f4dca2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ed9f4dca2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ed9f4dca2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ed9f4dca2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9ed9f4dca2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9ed9f4dca2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9ed9f4dca2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9ed9f4dca2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9ed9f4dca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ed9f4dca2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9ed9f4dca2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9ed9f4dca2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9ed9f4dca2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9ed9f4dca2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9ed9f4dca2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9ed9f4dca2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9ed9f4dca2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ed9f4dca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ed9f4dca2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ed9f4dca2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ed9f4dca2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9ed9f4dca2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9ed9f4dca2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9ed9f4dca2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9ed9f4dca2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ptodate.com/contents/selective-iga-deficiency-clinical-manifestations-pathophysiology-and-diagnosis/abstract/1" TargetMode="External"/><Relationship Id="rId7" Type="http://schemas.openxmlformats.org/officeDocument/2006/relationships/hyperlink" Target="https://www.uptodate.com/contents/selective-iga-deficiency-management-and-prognosis/abstract/3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uptodate.com/contents/selective-iga-deficiency-management-and-prognosis/abstract/27" TargetMode="External"/><Relationship Id="rId5" Type="http://schemas.openxmlformats.org/officeDocument/2006/relationships/hyperlink" Target="https://www.uptodate.com/contents/selective-iga-deficiency-clinical-manifestations-pathophysiology-and-diagnosis/abstract/61" TargetMode="External"/><Relationship Id="rId4" Type="http://schemas.openxmlformats.org/officeDocument/2006/relationships/hyperlink" Target="https://www.uptodate.com/contents/selective-iga-deficiency-clinical-manifestations-pathophysiology-and-diagnosis/abstract/4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2063049"/>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tr" b="0" dirty="0">
                <a:latin typeface="Open Sans"/>
                <a:ea typeface="Open Sans"/>
                <a:cs typeface="Open Sans"/>
                <a:sym typeface="Open Sans"/>
              </a:rPr>
              <a:t>SELEKTİF IgA EKSİKLİĞİ</a:t>
            </a:r>
            <a:endParaRPr b="0" dirty="0">
              <a:latin typeface="Open Sans"/>
              <a:ea typeface="Open Sans"/>
              <a:cs typeface="Open Sans"/>
              <a:sym typeface="Open Sans"/>
            </a:endParaRPr>
          </a:p>
        </p:txBody>
      </p:sp>
      <p:sp>
        <p:nvSpPr>
          <p:cNvPr id="67" name="Google Shape;67;p13"/>
          <p:cNvSpPr txBox="1">
            <a:spLocks noGrp="1"/>
          </p:cNvSpPr>
          <p:nvPr>
            <p:ph type="subTitle" idx="1"/>
          </p:nvPr>
        </p:nvSpPr>
        <p:spPr>
          <a:xfrm>
            <a:off x="4273500" y="4097981"/>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tr" sz="1400" dirty="0"/>
              <a:t>İnt. Dr. Mahsima Gül </a:t>
            </a:r>
            <a:r>
              <a:rPr lang="tr" sz="1400" dirty="0" smtClean="0"/>
              <a:t>GÜMRÜKÇÜ</a:t>
            </a:r>
            <a:endParaRP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137950"/>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sz="2200" b="0">
                <a:latin typeface="Open Sans"/>
                <a:ea typeface="Open Sans"/>
                <a:cs typeface="Open Sans"/>
                <a:sym typeface="Open Sans"/>
              </a:rPr>
              <a:t> </a:t>
            </a:r>
            <a:r>
              <a:rPr lang="tr" sz="2300" b="0">
                <a:latin typeface="Open Sans"/>
                <a:ea typeface="Open Sans"/>
                <a:cs typeface="Open Sans"/>
                <a:sym typeface="Open Sans"/>
              </a:rPr>
              <a:t>Selektif IgA eksikliği açısından değerlendirme endikasyonları:</a:t>
            </a:r>
            <a:endParaRPr sz="2300" b="0" dirty="0">
              <a:latin typeface="Open Sans"/>
              <a:ea typeface="Open Sans"/>
              <a:cs typeface="Open Sans"/>
              <a:sym typeface="Open Sans"/>
            </a:endParaRPr>
          </a:p>
        </p:txBody>
      </p:sp>
      <p:sp>
        <p:nvSpPr>
          <p:cNvPr id="125" name="Google Shape;125;p21"/>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tr" dirty="0"/>
              <a:t>Tekrarlayan orta kulak iltihabı, sinüzit ve/veya pnömonisi olan bir çocuk</a:t>
            </a:r>
            <a:endParaRPr dirty="0"/>
          </a:p>
          <a:p>
            <a:pPr marL="457200" lvl="0" indent="-342900" algn="l" rtl="0">
              <a:spcBef>
                <a:spcPts val="0"/>
              </a:spcBef>
              <a:spcAft>
                <a:spcPts val="0"/>
              </a:spcAft>
              <a:buSzPts val="1800"/>
              <a:buChar char="●"/>
            </a:pPr>
            <a:r>
              <a:rPr lang="tr" dirty="0"/>
              <a:t>Tekrarlayan/kronik sinüzit veya akciğer enfeksiyonu olan bir yetişkin</a:t>
            </a:r>
            <a:endParaRPr dirty="0"/>
          </a:p>
          <a:p>
            <a:pPr marL="457200" lvl="0" indent="-342900" algn="l" rtl="0">
              <a:spcBef>
                <a:spcPts val="0"/>
              </a:spcBef>
              <a:spcAft>
                <a:spcPts val="0"/>
              </a:spcAft>
              <a:buSzPts val="1800"/>
              <a:buChar char="●"/>
            </a:pPr>
            <a:r>
              <a:rPr lang="tr" dirty="0"/>
              <a:t>Aşağıdakilerden bir veya daha fazlasına sahip herhangi bir yaştaki hasta:</a:t>
            </a:r>
            <a:endParaRPr dirty="0"/>
          </a:p>
          <a:p>
            <a:pPr marL="457200" lvl="0" indent="0" algn="l" rtl="0">
              <a:spcBef>
                <a:spcPts val="1200"/>
              </a:spcBef>
              <a:spcAft>
                <a:spcPts val="0"/>
              </a:spcAft>
              <a:buNone/>
            </a:pPr>
            <a:endParaRPr dirty="0"/>
          </a:p>
          <a:p>
            <a:pPr marL="457200" lvl="0" indent="-342900" algn="l" rtl="0">
              <a:spcBef>
                <a:spcPts val="1200"/>
              </a:spcBef>
              <a:spcAft>
                <a:spcPts val="0"/>
              </a:spcAft>
              <a:buSzPts val="1800"/>
              <a:buChar char="➢"/>
            </a:pPr>
            <a:r>
              <a:rPr lang="tr" dirty="0"/>
              <a:t>Rutin immünoglobulin incelemesinde IgA yokluğu veya düşük seviyesi</a:t>
            </a:r>
            <a:endParaRPr dirty="0"/>
          </a:p>
          <a:p>
            <a:pPr marL="457200" lvl="0" indent="-342900" algn="l" rtl="0">
              <a:spcBef>
                <a:spcPts val="0"/>
              </a:spcBef>
              <a:spcAft>
                <a:spcPts val="0"/>
              </a:spcAft>
              <a:buSzPts val="1800"/>
              <a:buChar char="➢"/>
            </a:pPr>
            <a:r>
              <a:rPr lang="tr" dirty="0"/>
              <a:t>Çölyak hastalığı</a:t>
            </a:r>
            <a:endParaRPr dirty="0"/>
          </a:p>
          <a:p>
            <a:pPr marL="457200" lvl="0" indent="-342900" algn="l" rtl="0">
              <a:spcBef>
                <a:spcPts val="0"/>
              </a:spcBef>
              <a:spcAft>
                <a:spcPts val="0"/>
              </a:spcAft>
              <a:buSzPts val="1800"/>
              <a:buChar char="➢"/>
            </a:pPr>
            <a:r>
              <a:rPr lang="tr" dirty="0"/>
              <a:t>Giardia lamblia ile gastrointestinal enfeksiyon</a:t>
            </a:r>
            <a:endParaRPr dirty="0"/>
          </a:p>
          <a:p>
            <a:pPr marL="457200" lvl="0" indent="-342900" algn="l" rtl="0">
              <a:spcBef>
                <a:spcPts val="0"/>
              </a:spcBef>
              <a:spcAft>
                <a:spcPts val="0"/>
              </a:spcAft>
              <a:buSzPts val="1800"/>
              <a:buChar char="➢"/>
            </a:pPr>
            <a:r>
              <a:rPr lang="tr" dirty="0"/>
              <a:t>Açıklanamayan ve tekrarlayan otoimmün bulgular</a:t>
            </a:r>
            <a:endParaRPr dirty="0"/>
          </a:p>
          <a:p>
            <a:pPr marL="457200" lvl="0" indent="-342900" algn="l" rtl="0">
              <a:spcBef>
                <a:spcPts val="0"/>
              </a:spcBef>
              <a:spcAft>
                <a:spcPts val="0"/>
              </a:spcAft>
              <a:buSzPts val="1800"/>
              <a:buChar char="➢"/>
            </a:pPr>
            <a:r>
              <a:rPr lang="tr" dirty="0"/>
              <a:t>Ailede IgA eksikliği veya yaygın değişken immün yetmezlik (CVID) öyküsü</a:t>
            </a:r>
            <a:endParaRPr dirty="0"/>
          </a:p>
          <a:p>
            <a:pPr marL="457200" lvl="0" indent="-342900" algn="l" rtl="0">
              <a:spcBef>
                <a:spcPts val="0"/>
              </a:spcBef>
              <a:spcAft>
                <a:spcPts val="0"/>
              </a:spcAft>
              <a:buSzPts val="1800"/>
              <a:buChar char="➢"/>
            </a:pPr>
            <a:r>
              <a:rPr lang="tr" dirty="0"/>
              <a:t>Kan ürünlerine </a:t>
            </a:r>
            <a:r>
              <a:rPr lang="tr" dirty="0" smtClean="0"/>
              <a:t>karşı </a:t>
            </a:r>
            <a:r>
              <a:rPr lang="tr" dirty="0"/>
              <a:t>bir anafilaktik </a:t>
            </a:r>
            <a:r>
              <a:rPr lang="tr" dirty="0" smtClean="0"/>
              <a:t>reaksiyon öyküsü</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b="0">
                <a:latin typeface="Open Sans"/>
                <a:ea typeface="Open Sans"/>
                <a:cs typeface="Open Sans"/>
                <a:sym typeface="Open Sans"/>
              </a:rPr>
              <a:t>Selektif IgA Eksikliği Tanısı</a:t>
            </a:r>
            <a:endParaRPr b="0" dirty="0">
              <a:latin typeface="Open Sans"/>
              <a:ea typeface="Open Sans"/>
              <a:cs typeface="Open Sans"/>
              <a:sym typeface="Open Sans"/>
            </a:endParaRPr>
          </a:p>
        </p:txBody>
      </p:sp>
      <p:sp>
        <p:nvSpPr>
          <p:cNvPr id="131" name="Google Shape;131;p2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tr"/>
              <a:t>Şiddetli eksiklik/ kesin tanı :</a:t>
            </a:r>
            <a:endParaRPr dirty="0"/>
          </a:p>
          <a:p>
            <a:pPr marL="0" lvl="0" indent="0" algn="l" rtl="0">
              <a:spcBef>
                <a:spcPts val="1200"/>
              </a:spcBef>
              <a:spcAft>
                <a:spcPts val="1200"/>
              </a:spcAft>
              <a:buNone/>
            </a:pPr>
            <a:r>
              <a:rPr lang="tr"/>
              <a:t>Serum IgA konsantrasyonu 7 mg/dL'nin altında (çoğu tahlil için alt tespit sınırı) ve serum IgG ve IgM seviyeleri normal olan dört yaşından büyük bir hasta. Hipogamaglobulineminin diğer nedenleri dışlanmalıdır.</a:t>
            </a:r>
            <a:endParaRPr dirty="0"/>
          </a:p>
        </p:txBody>
      </p:sp>
      <p:sp>
        <p:nvSpPr>
          <p:cNvPr id="132" name="Google Shape;132;p22"/>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tr"/>
              <a:t>Kısmi eksiklik/olası tanı :</a:t>
            </a:r>
            <a:endParaRPr dirty="0"/>
          </a:p>
          <a:p>
            <a:pPr marL="0" lvl="0" indent="0" algn="l" rtl="0">
              <a:spcBef>
                <a:spcPts val="1200"/>
              </a:spcBef>
              <a:spcAft>
                <a:spcPts val="1200"/>
              </a:spcAft>
              <a:buNone/>
            </a:pPr>
            <a:r>
              <a:rPr lang="tr"/>
              <a:t> Serum IgA konsantrasyonu 7 mg/dL'den yüksek ancak normalin alt sınırının altında (yaşa göre ayarlanmış ortalama değerin iki standart sapma altında olarak tanımlanır) olan dört yaşından büyük bir hasta. Serum IgG ve IgM düzeyleri normal olmalı ve hipogamaglobulineminin diğer nedenleri dışlanmalıdır.</a:t>
            </a:r>
            <a:endParaRPr dirty="0"/>
          </a:p>
        </p:txBody>
      </p:sp>
      <p:sp>
        <p:nvSpPr>
          <p:cNvPr id="133" name="Google Shape;133;p22"/>
          <p:cNvSpPr/>
          <p:nvPr/>
        </p:nvSpPr>
        <p:spPr>
          <a:xfrm>
            <a:off x="319875" y="1279475"/>
            <a:ext cx="3999900" cy="3302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sp>
        <p:nvSpPr>
          <p:cNvPr id="134" name="Google Shape;134;p22"/>
          <p:cNvSpPr/>
          <p:nvPr/>
        </p:nvSpPr>
        <p:spPr>
          <a:xfrm>
            <a:off x="4862025" y="1292275"/>
            <a:ext cx="3999900" cy="3276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pic>
        <p:nvPicPr>
          <p:cNvPr id="135" name="Google Shape;135;p22"/>
          <p:cNvPicPr preferRelativeResize="0"/>
          <p:nvPr/>
        </p:nvPicPr>
        <p:blipFill rotWithShape="1">
          <a:blip r:embed="rId3">
            <a:alphaModFix/>
          </a:blip>
          <a:srcRect l="19602" t="54750" r="64866" b="13858"/>
          <a:stretch/>
        </p:blipFill>
        <p:spPr>
          <a:xfrm>
            <a:off x="8022503" y="0"/>
            <a:ext cx="1121496" cy="12743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b="0">
                <a:latin typeface="Open Sans"/>
                <a:ea typeface="Open Sans"/>
                <a:cs typeface="Open Sans"/>
                <a:sym typeface="Open Sans"/>
              </a:rPr>
              <a:t>Selektif IgA Eksikliği Ayırıcı Tanılar</a:t>
            </a:r>
            <a:endParaRPr b="0" dirty="0">
              <a:latin typeface="Open Sans"/>
              <a:ea typeface="Open Sans"/>
              <a:cs typeface="Open Sans"/>
              <a:sym typeface="Open Sans"/>
            </a:endParaRPr>
          </a:p>
        </p:txBody>
      </p:sp>
      <p:sp>
        <p:nvSpPr>
          <p:cNvPr id="141" name="Google Shape;141;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457200" lvl="0" indent="-336550" algn="l" rtl="0">
              <a:spcBef>
                <a:spcPts val="0"/>
              </a:spcBef>
              <a:spcAft>
                <a:spcPts val="0"/>
              </a:spcAft>
              <a:buSzPts val="1700"/>
              <a:buChar char="●"/>
            </a:pPr>
            <a:r>
              <a:rPr lang="tr" sz="1700" dirty="0">
                <a:solidFill>
                  <a:srgbClr val="76A5AF"/>
                </a:solidFill>
              </a:rPr>
              <a:t>  </a:t>
            </a:r>
            <a:r>
              <a:rPr lang="tr" dirty="0">
                <a:solidFill>
                  <a:srgbClr val="76A5AF"/>
                </a:solidFill>
                <a:highlight>
                  <a:srgbClr val="FFFFFF"/>
                </a:highlight>
              </a:rPr>
              <a:t>Süt çocuğunun geçici hipogamaglobulinemisi (SÇGH):</a:t>
            </a:r>
            <a:r>
              <a:rPr lang="tr" dirty="0">
                <a:solidFill>
                  <a:srgbClr val="4D5156"/>
                </a:solidFill>
                <a:highlight>
                  <a:srgbClr val="FFFFFF"/>
                </a:highlight>
              </a:rPr>
              <a:t> </a:t>
            </a:r>
            <a:r>
              <a:rPr lang="tr" dirty="0"/>
              <a:t>Normalde yaşamın ilk üç ila altı ayında görülen bebeklik döneminin "fizyolojik" hipogamaglobulinemisinin uzaması olarak tanımlanabilir. Çoğu tanım, diğer immünoglobulin sınıflarında azalma olsun ya da olmasın IgG'nin azalmasını gerektirir, ancak bazı kriterler izole düşük IgA seviyesini tanı için yeterli kabul eder. SÇGH olan çocuklarda aşı yanıtları normaldir.Küçük çocuklarda immünoglobulin seviyelerinin değişen doğası nedeniyle, SÇGH düşük immünoglobulin seviyeleri olan dört yaşın altındaki çocuklar için uygun bir tanıdır, oysa sIgAE </a:t>
            </a:r>
            <a:r>
              <a:rPr lang="tr" dirty="0" smtClean="0"/>
              <a:t>tanısı, </a:t>
            </a:r>
            <a:r>
              <a:rPr lang="tr" dirty="0"/>
              <a:t>çocuk dört yaşından büyük olana kadar ertelenmelidir.</a:t>
            </a:r>
            <a:endParaRPr dirty="0"/>
          </a:p>
          <a:p>
            <a:pPr marL="0" lvl="0" indent="0" algn="l" rtl="0">
              <a:spcBef>
                <a:spcPts val="1200"/>
              </a:spcBef>
              <a:spcAft>
                <a:spcPts val="1200"/>
              </a:spcAft>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b="0">
                <a:latin typeface="Open Sans"/>
                <a:ea typeface="Open Sans"/>
                <a:cs typeface="Open Sans"/>
                <a:sym typeface="Open Sans"/>
              </a:rPr>
              <a:t>Selektif IgA Eksikliği Ayırıcı Tanılar</a:t>
            </a:r>
            <a:endParaRPr dirty="0"/>
          </a:p>
        </p:txBody>
      </p:sp>
      <p:sp>
        <p:nvSpPr>
          <p:cNvPr id="147" name="Google Shape;147;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dirty="0">
                <a:solidFill>
                  <a:srgbClr val="76A5AF"/>
                </a:solidFill>
              </a:rPr>
              <a:t>Yaygın değişken immün yetmezlik (CVID) ve diğer humoral immün yetmezlikler:</a:t>
            </a:r>
            <a:r>
              <a:rPr lang="tr" dirty="0"/>
              <a:t> Tekrarlayan enfeksiyonlardan muzdarip olmaya devam eden ve otoimmün hemolitik anemi veya trombositopeni gibi CVID ile ilişkili durumlar geliştiren hastalar, IgG seviyelerini ve aşı yanıtlarını periyodik olarak değerlendirmelidir. CVID tanısı, bozulmuş aşı yanıtı ile birlikte düşük IgG ve düşük IgA veya düşük IgM gerektirir. Bu vakalarda, B </a:t>
            </a:r>
            <a:r>
              <a:rPr lang="tr" dirty="0" smtClean="0"/>
              <a:t>lenfosit </a:t>
            </a:r>
            <a:r>
              <a:rPr lang="tr" dirty="0"/>
              <a:t>fenotiplemesi veya immün genetik testi, eksiklikten sorumlu olan humoral etiyolojiyi aydınlatabilir.</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311700" y="5114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200" b="1">
                <a:solidFill>
                  <a:schemeClr val="accent1"/>
                </a:solidFill>
              </a:rPr>
              <a:t> </a:t>
            </a:r>
            <a:r>
              <a:rPr lang="tr" sz="2200" b="1">
                <a:solidFill>
                  <a:srgbClr val="A2C4C9"/>
                </a:solidFill>
              </a:rPr>
              <a:t>İlaca bağlı immünoglobulin bozuklukları</a:t>
            </a:r>
            <a:r>
              <a:rPr lang="tr">
                <a:solidFill>
                  <a:srgbClr val="A2C4C9"/>
                </a:solidFill>
              </a:rPr>
              <a:t> </a:t>
            </a:r>
            <a:endParaRPr dirty="0">
              <a:solidFill>
                <a:srgbClr val="A2C4C9"/>
              </a:solidFill>
            </a:endParaRPr>
          </a:p>
          <a:p>
            <a:pPr marL="0" lvl="0" indent="0" algn="l" rtl="0">
              <a:spcBef>
                <a:spcPts val="1200"/>
              </a:spcBef>
              <a:spcAft>
                <a:spcPts val="0"/>
              </a:spcAft>
              <a:buNone/>
            </a:pPr>
            <a:r>
              <a:rPr lang="tr"/>
              <a:t> Çeşitli ilaçlar düşük IgA seviyelerine neden olabilir. Bunların çoğu sorumlu ilacın kesilmesiyle geri dönüşümlüdür, ancak siklosporin A'nın ilaç kesildikten sonra bile kalıcı IgA eksikliğine neden olduğu bildirilmiştir.</a:t>
            </a:r>
            <a:endParaRPr dirty="0"/>
          </a:p>
          <a:p>
            <a:pPr marL="457200" lvl="0" indent="-342900" algn="l" rtl="0">
              <a:spcBef>
                <a:spcPts val="1200"/>
              </a:spcBef>
              <a:spcAft>
                <a:spcPts val="0"/>
              </a:spcAft>
              <a:buSzPts val="1800"/>
              <a:buChar char="●"/>
            </a:pPr>
            <a:r>
              <a:rPr lang="tr"/>
              <a:t>Fenitoin, valproik asit, lamotrijin, karbamazepin ve zonisamid dahil olmak üzere antiepileptik ilaçlar </a:t>
            </a:r>
            <a:endParaRPr dirty="0"/>
          </a:p>
          <a:p>
            <a:pPr marL="457200" lvl="0" indent="-342900" algn="l" rtl="0">
              <a:spcBef>
                <a:spcPts val="0"/>
              </a:spcBef>
              <a:spcAft>
                <a:spcPts val="0"/>
              </a:spcAft>
              <a:buSzPts val="1800"/>
              <a:buChar char="●"/>
            </a:pPr>
            <a:r>
              <a:rPr lang="tr"/>
              <a:t>D-penisilamin                                       </a:t>
            </a:r>
            <a:endParaRPr dirty="0"/>
          </a:p>
          <a:p>
            <a:pPr marL="457200" lvl="0" indent="-342900" algn="l" rtl="0">
              <a:spcBef>
                <a:spcPts val="0"/>
              </a:spcBef>
              <a:spcAft>
                <a:spcPts val="0"/>
              </a:spcAft>
              <a:buSzPts val="1800"/>
              <a:buChar char="●"/>
            </a:pPr>
            <a:r>
              <a:rPr lang="tr"/>
              <a:t>Kaptopril </a:t>
            </a:r>
            <a:endParaRPr dirty="0"/>
          </a:p>
          <a:p>
            <a:pPr marL="457200" lvl="0" indent="-342900" algn="l" rtl="0">
              <a:spcBef>
                <a:spcPts val="0"/>
              </a:spcBef>
              <a:spcAft>
                <a:spcPts val="0"/>
              </a:spcAft>
              <a:buSzPts val="1800"/>
              <a:buChar char="●"/>
            </a:pPr>
            <a:r>
              <a:rPr lang="tr"/>
              <a:t>Sulfasalazin</a:t>
            </a:r>
            <a:endParaRPr dirty="0"/>
          </a:p>
          <a:p>
            <a:pPr marL="457200" lvl="0" indent="-342900" algn="l" rtl="0">
              <a:spcBef>
                <a:spcPts val="0"/>
              </a:spcBef>
              <a:spcAft>
                <a:spcPts val="0"/>
              </a:spcAft>
              <a:buSzPts val="1800"/>
              <a:buChar char="●"/>
            </a:pPr>
            <a:r>
              <a:rPr lang="tr"/>
              <a:t>Fenclofenac </a:t>
            </a:r>
            <a:endParaRPr dirty="0"/>
          </a:p>
          <a:p>
            <a:pPr marL="457200" lvl="0" indent="-342900" algn="l" rtl="0">
              <a:spcBef>
                <a:spcPts val="0"/>
              </a:spcBef>
              <a:spcAft>
                <a:spcPts val="0"/>
              </a:spcAft>
              <a:buSzPts val="1800"/>
              <a:buChar char="●"/>
            </a:pPr>
            <a:r>
              <a:rPr lang="tr"/>
              <a:t>Tiroksin </a:t>
            </a:r>
            <a:endParaRPr dirty="0"/>
          </a:p>
          <a:p>
            <a:pPr marL="457200" lvl="0" indent="-342900" algn="l" rtl="0">
              <a:spcBef>
                <a:spcPts val="0"/>
              </a:spcBef>
              <a:spcAft>
                <a:spcPts val="0"/>
              </a:spcAft>
              <a:buSzPts val="1800"/>
              <a:buChar char="●"/>
            </a:pPr>
            <a:r>
              <a:rPr lang="tr"/>
              <a:t>Siklosporin </a:t>
            </a:r>
            <a:endParaRPr dirty="0"/>
          </a:p>
        </p:txBody>
      </p:sp>
      <p:pic>
        <p:nvPicPr>
          <p:cNvPr id="153" name="Google Shape;153;p25"/>
          <p:cNvPicPr preferRelativeResize="0"/>
          <p:nvPr/>
        </p:nvPicPr>
        <p:blipFill>
          <a:blip r:embed="rId3">
            <a:alphaModFix/>
          </a:blip>
          <a:stretch>
            <a:fillRect/>
          </a:stretch>
        </p:blipFill>
        <p:spPr>
          <a:xfrm>
            <a:off x="7000863" y="2894813"/>
            <a:ext cx="2143125" cy="21431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b="0">
                <a:latin typeface="Open Sans"/>
                <a:ea typeface="Open Sans"/>
                <a:cs typeface="Open Sans"/>
                <a:sym typeface="Open Sans"/>
              </a:rPr>
              <a:t>Selektif IgA Eksikliği Tedavisi</a:t>
            </a:r>
            <a:endParaRPr b="0" dirty="0">
              <a:latin typeface="Open Sans"/>
              <a:ea typeface="Open Sans"/>
              <a:cs typeface="Open Sans"/>
              <a:sym typeface="Open Sans"/>
            </a:endParaRPr>
          </a:p>
        </p:txBody>
      </p:sp>
      <p:sp>
        <p:nvSpPr>
          <p:cNvPr id="159" name="Google Shape;159;p26"/>
          <p:cNvSpPr txBox="1">
            <a:spLocks noGrp="1"/>
          </p:cNvSpPr>
          <p:nvPr>
            <p:ph type="body" idx="1"/>
          </p:nvPr>
        </p:nvSpPr>
        <p:spPr>
          <a:xfrm>
            <a:off x="311700" y="1266325"/>
            <a:ext cx="8520600" cy="1970700"/>
          </a:xfrm>
          <a:prstGeom prst="rect">
            <a:avLst/>
          </a:prstGeom>
        </p:spPr>
        <p:txBody>
          <a:bodyPr spcFirstLastPara="1" wrap="square" lIns="91425" tIns="91425" rIns="91425" bIns="91425" anchor="t" anchorCtr="0">
            <a:normAutofit lnSpcReduction="10000"/>
          </a:bodyPr>
          <a:lstStyle/>
          <a:p>
            <a:pPr marL="457200" lvl="0" indent="-334327" algn="l" rtl="0">
              <a:spcBef>
                <a:spcPts val="0"/>
              </a:spcBef>
              <a:spcAft>
                <a:spcPts val="0"/>
              </a:spcAft>
              <a:buSzPct val="100000"/>
              <a:buChar char="●"/>
            </a:pPr>
            <a:r>
              <a:rPr lang="tr"/>
              <a:t>  Rastlantı sonucu teşhis edilen ve/veya herhangi bir semptomu olmayan IgA eksikliği olan hastaların herhangi bir tedaviye ihtiyacı yoktur. Bununla birlikte, özellikle kan transfüzyonuna bağlı olası bir anafilaktik reaksiyonu önlemek için farkındalık ve eğitim büyük önem taşımaktadır. Bu bağlamda, selektif IgA eksikliği olan hastalara tıbbi uyarı bileziği takmaları önerilmelidir.</a:t>
            </a:r>
            <a:endParaRPr dirty="0"/>
          </a:p>
          <a:p>
            <a:pPr marL="0" lvl="0" indent="0" algn="l" rtl="0">
              <a:spcBef>
                <a:spcPts val="1200"/>
              </a:spcBef>
              <a:spcAft>
                <a:spcPts val="1200"/>
              </a:spcAft>
              <a:buNone/>
            </a:pPr>
            <a:endParaRPr dirty="0"/>
          </a:p>
        </p:txBody>
      </p:sp>
      <p:pic>
        <p:nvPicPr>
          <p:cNvPr id="160" name="Google Shape;160;p26"/>
          <p:cNvPicPr preferRelativeResize="0"/>
          <p:nvPr/>
        </p:nvPicPr>
        <p:blipFill rotWithShape="1">
          <a:blip r:embed="rId3">
            <a:alphaModFix/>
          </a:blip>
          <a:srcRect b="18407"/>
          <a:stretch/>
        </p:blipFill>
        <p:spPr>
          <a:xfrm>
            <a:off x="3786985" y="3237025"/>
            <a:ext cx="1570025" cy="1574124"/>
          </a:xfrm>
          <a:prstGeom prst="rect">
            <a:avLst/>
          </a:prstGeom>
          <a:noFill/>
          <a:ln>
            <a:noFill/>
          </a:ln>
        </p:spPr>
      </p:pic>
      <p:pic>
        <p:nvPicPr>
          <p:cNvPr id="161" name="Google Shape;161;p26"/>
          <p:cNvPicPr preferRelativeResize="0"/>
          <p:nvPr/>
        </p:nvPicPr>
        <p:blipFill>
          <a:blip r:embed="rId4">
            <a:alphaModFix/>
          </a:blip>
          <a:stretch>
            <a:fillRect/>
          </a:stretch>
        </p:blipFill>
        <p:spPr>
          <a:xfrm>
            <a:off x="5680473" y="3056600"/>
            <a:ext cx="3277055" cy="16016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167" name="Google Shape;167;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a:t>  Kan transfüzyonu gerekmesi durumunda, hasta ideal olarak anti-IgA antikorları açısından taranmalıdır. Kan ürünü IgA eksikliği olan bir bireyden hazırlanmalı veya salinle yıkanmış kırmızı kan hücreleri tercih edilmelidir. Tüm kan ürünleri dikkatle verilmeli ve personel potansiyel bir anafilaktik reaksiyonu tedavi etmeye hazır olmalıdır.</a:t>
            </a:r>
            <a:endParaRPr dirty="0"/>
          </a:p>
        </p:txBody>
      </p:sp>
      <p:pic>
        <p:nvPicPr>
          <p:cNvPr id="168" name="Google Shape;168;p27"/>
          <p:cNvPicPr preferRelativeResize="0"/>
          <p:nvPr/>
        </p:nvPicPr>
        <p:blipFill>
          <a:blip r:embed="rId3">
            <a:alphaModFix/>
          </a:blip>
          <a:stretch>
            <a:fillRect/>
          </a:stretch>
        </p:blipFill>
        <p:spPr>
          <a:xfrm>
            <a:off x="0" y="3093275"/>
            <a:ext cx="1859000" cy="19350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body" idx="1"/>
          </p:nvPr>
        </p:nvSpPr>
        <p:spPr>
          <a:xfrm>
            <a:off x="101050" y="50897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a:t>  IgA eksikliğinde tedavinin temel amacı ilgili hastalıkların tedavisidir. Hasta tekrarlayan enfeksiyonlar geçiriyorsa, sürekli veya mevsimsel aralıklı olarak günlük profilaktik antibiyotikler faydalı olabilir. Eşlik eden IgG alt sınıf eksikliği ve/veya spesifik antikor eksikliği durumunda, minimal IgA içeren bir ürünle venöz veya subkutan yolla immünoglobulin tedavisi verilebilir. Eşlik eden bir alerjik bozukluk veya otoimmün durum olması halinde standart tedavi yaklaşımına başvurulabilir.</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74" name="Google Shape;174;p28"/>
          <p:cNvPicPr preferRelativeResize="0"/>
          <p:nvPr/>
        </p:nvPicPr>
        <p:blipFill>
          <a:blip r:embed="rId3">
            <a:alphaModFix/>
          </a:blip>
          <a:stretch>
            <a:fillRect/>
          </a:stretch>
        </p:blipFill>
        <p:spPr>
          <a:xfrm>
            <a:off x="280175" y="3032375"/>
            <a:ext cx="2581751" cy="1561000"/>
          </a:xfrm>
          <a:prstGeom prst="rect">
            <a:avLst/>
          </a:prstGeom>
          <a:noFill/>
          <a:ln>
            <a:noFill/>
          </a:ln>
        </p:spPr>
      </p:pic>
      <p:pic>
        <p:nvPicPr>
          <p:cNvPr id="175" name="Google Shape;175;p28"/>
          <p:cNvPicPr preferRelativeResize="0"/>
          <p:nvPr/>
        </p:nvPicPr>
        <p:blipFill>
          <a:blip r:embed="rId4">
            <a:alphaModFix/>
          </a:blip>
          <a:stretch>
            <a:fillRect/>
          </a:stretch>
        </p:blipFill>
        <p:spPr>
          <a:xfrm>
            <a:off x="6807099" y="2850899"/>
            <a:ext cx="2336900" cy="217745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b="0">
                <a:latin typeface="Open Sans"/>
                <a:ea typeface="Open Sans"/>
                <a:cs typeface="Open Sans"/>
                <a:sym typeface="Open Sans"/>
              </a:rPr>
              <a:t>PROGNOZ</a:t>
            </a:r>
            <a:endParaRPr b="0" dirty="0">
              <a:latin typeface="Open Sans"/>
              <a:ea typeface="Open Sans"/>
              <a:cs typeface="Open Sans"/>
              <a:sym typeface="Open Sans"/>
            </a:endParaRPr>
          </a:p>
        </p:txBody>
      </p:sp>
      <p:sp>
        <p:nvSpPr>
          <p:cNvPr id="181" name="Google Shape;181;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dirty="0"/>
              <a:t>  IgA eksikliği olan hastalarda prognoz, önemli bir hastalıkla birlikte değilse iyidir. Çocuklarda şiddetli IgA eksikliği genellikle devam ederken, kısmi IgA eksikliği zamanla düzelebilir. Bununla birlikte, IgA eksikliğinin </a:t>
            </a:r>
            <a:r>
              <a:rPr lang="tr" dirty="0" smtClean="0"/>
              <a:t>CVID'ye </a:t>
            </a:r>
            <a:r>
              <a:rPr lang="tr" dirty="0"/>
              <a:t>ilerleyebileceği de bilinmektedir. Bu nedenle, IgA eksikliği olan bir hasta tanımlandıktan sonra klinik ve immünolojik bulguların düzenli takibini hak eder.</a:t>
            </a:r>
            <a:endParaRPr dirty="0"/>
          </a:p>
          <a:p>
            <a:pPr marL="457200" lvl="0" indent="0" algn="l" rtl="0">
              <a:spcBef>
                <a:spcPts val="1200"/>
              </a:spcBef>
              <a:spcAft>
                <a:spcPts val="1200"/>
              </a:spcAft>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187" name="Google Shape;187;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a:t>Malignite riski - Selektif IgA eksikliği olan hastalarda, özellikle gastrointestinal sistemi içeren kanser riskinin orta derecede artar. Bu risk yetişkinlerde çocuklardan daha belirgin görülmüştür.</a:t>
            </a:r>
            <a:endParaRPr dirty="0"/>
          </a:p>
          <a:p>
            <a:pPr marL="457200" lvl="0" indent="-342900" algn="l" rtl="0">
              <a:spcBef>
                <a:spcPts val="0"/>
              </a:spcBef>
              <a:spcAft>
                <a:spcPts val="0"/>
              </a:spcAft>
              <a:buSzPts val="1800"/>
              <a:buChar char="●"/>
            </a:pPr>
            <a:r>
              <a:rPr lang="tr"/>
              <a:t>Nörolojik bozukluk riski - Selektif IgA eksikliği ile epilepsi, otizm spektrum bozuklukları gibi nörolojik bozuklukların arasında bir neden-sonuç ilişkisi olduğu düşünülmektedir.</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400" b="0" dirty="0">
                <a:latin typeface="Open Sans"/>
                <a:ea typeface="Open Sans"/>
                <a:cs typeface="Open Sans"/>
                <a:sym typeface="Open Sans"/>
              </a:rPr>
              <a:t>SUNUM PLANI</a:t>
            </a:r>
            <a:endParaRPr sz="2400" b="0" dirty="0">
              <a:latin typeface="Open Sans"/>
              <a:ea typeface="Open Sans"/>
              <a:cs typeface="Open Sans"/>
              <a:sym typeface="Open Sans"/>
            </a:endParaRPr>
          </a:p>
          <a:p>
            <a:pPr marL="0" lvl="0" indent="0" algn="l" rtl="0">
              <a:spcBef>
                <a:spcPts val="0"/>
              </a:spcBef>
              <a:spcAft>
                <a:spcPts val="0"/>
              </a:spcAft>
              <a:buNone/>
            </a:pPr>
            <a:endParaRPr sz="2400" b="0" dirty="0">
              <a:latin typeface="Open Sans"/>
              <a:ea typeface="Open Sans"/>
              <a:cs typeface="Open Sans"/>
              <a:sym typeface="Open Sans"/>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dirty="0"/>
              <a:t>Selektif IgA Eksikliği tanımı </a:t>
            </a:r>
            <a:endParaRPr dirty="0"/>
          </a:p>
          <a:p>
            <a:pPr marL="457200" lvl="0" indent="-342900" algn="l" rtl="0">
              <a:spcBef>
                <a:spcPts val="0"/>
              </a:spcBef>
              <a:spcAft>
                <a:spcPts val="0"/>
              </a:spcAft>
              <a:buSzPts val="1800"/>
              <a:buChar char="●"/>
            </a:pPr>
            <a:r>
              <a:rPr lang="tr" dirty="0"/>
              <a:t>Selektif IgA Eksikliği epidemiyolojisi</a:t>
            </a:r>
            <a:endParaRPr dirty="0"/>
          </a:p>
          <a:p>
            <a:pPr marL="457200" lvl="0" indent="-342900" algn="l" rtl="0">
              <a:spcBef>
                <a:spcPts val="0"/>
              </a:spcBef>
              <a:spcAft>
                <a:spcPts val="0"/>
              </a:spcAft>
              <a:buSzPts val="1800"/>
              <a:buChar char="●"/>
            </a:pPr>
            <a:r>
              <a:rPr lang="tr" dirty="0"/>
              <a:t>Selektif IgA </a:t>
            </a:r>
            <a:r>
              <a:rPr lang="tr"/>
              <a:t>Eksikliği </a:t>
            </a:r>
            <a:r>
              <a:rPr lang="tr" smtClean="0"/>
              <a:t>patofizyoloji</a:t>
            </a:r>
            <a:endParaRPr dirty="0"/>
          </a:p>
          <a:p>
            <a:pPr marL="457200" lvl="0" indent="-342900" algn="l" rtl="0">
              <a:spcBef>
                <a:spcPts val="0"/>
              </a:spcBef>
              <a:spcAft>
                <a:spcPts val="0"/>
              </a:spcAft>
              <a:buSzPts val="1800"/>
              <a:buChar char="●"/>
            </a:pPr>
            <a:r>
              <a:rPr lang="tr" dirty="0"/>
              <a:t>Selektif IgA Eksikliği kliniği</a:t>
            </a:r>
            <a:endParaRPr dirty="0"/>
          </a:p>
          <a:p>
            <a:pPr marL="457200" lvl="0" indent="-342900" algn="l" rtl="0">
              <a:spcBef>
                <a:spcPts val="0"/>
              </a:spcBef>
              <a:spcAft>
                <a:spcPts val="0"/>
              </a:spcAft>
              <a:buSzPts val="1800"/>
              <a:buChar char="●"/>
            </a:pPr>
            <a:r>
              <a:rPr lang="tr" dirty="0"/>
              <a:t>Selektif IgA Eksikliği tanısı</a:t>
            </a:r>
            <a:endParaRPr dirty="0"/>
          </a:p>
          <a:p>
            <a:pPr marL="457200" lvl="0" indent="-342900" algn="l" rtl="0">
              <a:spcBef>
                <a:spcPts val="0"/>
              </a:spcBef>
              <a:spcAft>
                <a:spcPts val="0"/>
              </a:spcAft>
              <a:buSzPts val="1800"/>
              <a:buChar char="●"/>
            </a:pPr>
            <a:r>
              <a:rPr lang="tr" dirty="0"/>
              <a:t>Selektif IgA Eksikliği ayırıcı tanıları</a:t>
            </a:r>
            <a:endParaRPr dirty="0"/>
          </a:p>
          <a:p>
            <a:pPr marL="457200" lvl="0" indent="-342900" algn="l" rtl="0">
              <a:spcBef>
                <a:spcPts val="0"/>
              </a:spcBef>
              <a:spcAft>
                <a:spcPts val="0"/>
              </a:spcAft>
              <a:buSzPts val="1800"/>
              <a:buChar char="●"/>
            </a:pPr>
            <a:r>
              <a:rPr lang="tr" dirty="0"/>
              <a:t>Selektif IgA Eksikliği tedavi</a:t>
            </a:r>
            <a:endParaRPr dirty="0"/>
          </a:p>
          <a:p>
            <a:pPr marL="457200" lvl="0" indent="-342900" algn="l" rtl="0">
              <a:spcBef>
                <a:spcPts val="0"/>
              </a:spcBef>
              <a:spcAft>
                <a:spcPts val="0"/>
              </a:spcAft>
              <a:buSzPts val="1800"/>
              <a:buChar char="●"/>
            </a:pPr>
            <a:r>
              <a:rPr lang="tr" dirty="0"/>
              <a:t>Selektif IgA Eksikliği prognoz</a:t>
            </a:r>
            <a:endParaRPr dirty="0"/>
          </a:p>
          <a:p>
            <a:pPr marL="457200" lvl="0" indent="-342900" algn="l" rtl="0">
              <a:spcBef>
                <a:spcPts val="0"/>
              </a:spcBef>
              <a:spcAft>
                <a:spcPts val="0"/>
              </a:spcAft>
              <a:buSzPts val="1800"/>
              <a:buChar char="●"/>
            </a:pPr>
            <a:r>
              <a:rPr lang="tr" dirty="0"/>
              <a:t>Kaynakça</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b="0">
                <a:latin typeface="Open Sans"/>
                <a:ea typeface="Open Sans"/>
                <a:cs typeface="Open Sans"/>
                <a:sym typeface="Open Sans"/>
              </a:rPr>
              <a:t>Kaynakça</a:t>
            </a:r>
            <a:endParaRPr b="0" dirty="0">
              <a:latin typeface="Open Sans"/>
              <a:ea typeface="Open Sans"/>
              <a:cs typeface="Open Sans"/>
              <a:sym typeface="Open Sans"/>
            </a:endParaRPr>
          </a:p>
        </p:txBody>
      </p:sp>
      <p:sp>
        <p:nvSpPr>
          <p:cNvPr id="193" name="Google Shape;193;p31"/>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Yel L. Selective IgA deficiency. J Clin Immunol 2010; 30:10.</a:t>
            </a:r>
            <a:endParaRPr sz="1100" dirty="0">
              <a:solidFill>
                <a:srgbClr val="005B92"/>
              </a:solidFill>
            </a:endParaRPr>
          </a:p>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uFill>
                  <a:noFill/>
                </a:u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Stiehm ER. The four most common pediatric immunodeficiencies. J Immunotoxicol 2008; 5:227.</a:t>
            </a:r>
            <a:endParaRPr sz="1100" dirty="0">
              <a:solidFill>
                <a:srgbClr val="005B92"/>
              </a:solidFill>
              <a:highlight>
                <a:srgbClr val="FFFFFF"/>
              </a:highlight>
            </a:endParaRPr>
          </a:p>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rPr>
              <a:t> Hammarström L, Smith CIE. Genetic approach to common variable immunodeficiency and IgA deficiency. In: Ochs H, Smith CIE, Puck J. Primary immunodeficiency disease a moleculer and genetic approach. Oxford: Oxford University Pres . 2007;0:0-0</a:t>
            </a:r>
            <a:endParaRPr sz="1100" dirty="0">
              <a:solidFill>
                <a:srgbClr val="005B92"/>
              </a:solidFill>
              <a:highlight>
                <a:srgbClr val="FFFFFF"/>
              </a:highlight>
            </a:endParaRPr>
          </a:p>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rPr>
              <a:t> </a:t>
            </a:r>
            <a:r>
              <a:rPr lang="tr" sz="1100">
                <a:solidFill>
                  <a:srgbClr val="005B92"/>
                </a:solidFill>
              </a:rPr>
              <a:t>Conley ME, Cooper MD. Immature IgA B cells in IgA-deficient patients. </a:t>
            </a:r>
            <a:r>
              <a:rPr lang="tr" sz="1100" i="1">
                <a:solidFill>
                  <a:srgbClr val="005B92"/>
                </a:solidFill>
              </a:rPr>
              <a:t>N Engl J Med. </a:t>
            </a:r>
            <a:r>
              <a:rPr lang="tr" sz="1100">
                <a:solidFill>
                  <a:srgbClr val="005B92"/>
                </a:solidFill>
              </a:rPr>
              <a:t>1981;305:495–497</a:t>
            </a:r>
            <a:endParaRPr sz="1100" dirty="0">
              <a:solidFill>
                <a:srgbClr val="005B92"/>
              </a:solidFill>
            </a:endParaRPr>
          </a:p>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rPr>
              <a:t>Cunningham-Rundles C. Physiology of IgA and IgA deficiency. </a:t>
            </a:r>
            <a:r>
              <a:rPr lang="tr" sz="1100" i="1">
                <a:solidFill>
                  <a:srgbClr val="005B92"/>
                </a:solidFill>
                <a:highlight>
                  <a:srgbClr val="FFFFFF"/>
                </a:highlight>
              </a:rPr>
              <a:t>J Clin Immunol. </a:t>
            </a:r>
            <a:r>
              <a:rPr lang="tr" sz="1100">
                <a:solidFill>
                  <a:srgbClr val="005B92"/>
                </a:solidFill>
                <a:highlight>
                  <a:srgbClr val="FFFFFF"/>
                </a:highlight>
              </a:rPr>
              <a:t>2001;21:303–309. doi: 10.1023/A:1012241117984</a:t>
            </a:r>
            <a:endParaRPr sz="1100" dirty="0">
              <a:solidFill>
                <a:srgbClr val="005B92"/>
              </a:solidFill>
              <a:highlight>
                <a:srgbClr val="FFFFFF"/>
              </a:highlight>
            </a:endParaRPr>
          </a:p>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Aytekin C, Tuygun N, Gokce S, et al. Selective IgA deficiency: clinical and laboratory features of 118 children in Turkey. J Clin Immunol 2012; 32:961.</a:t>
            </a:r>
            <a:endParaRPr sz="1100" dirty="0">
              <a:solidFill>
                <a:srgbClr val="005B92"/>
              </a:solidFill>
              <a:highlight>
                <a:srgbClr val="FFFFFF"/>
              </a:highlight>
            </a:endParaRPr>
          </a:p>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uFill>
                  <a:noFill/>
                </a:u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Plebani A, Ugazio AG, Monafo V, Burgio GR. Clinical heterogeneity and reversibility of selective immunoglobulin A deficiency in 80 children. Lancet 1986; 1:829</a:t>
            </a:r>
            <a:endParaRPr sz="1100" dirty="0">
              <a:solidFill>
                <a:srgbClr val="005B92"/>
              </a:solidFill>
              <a:highlight>
                <a:srgbClr val="FFFFFF"/>
              </a:highlight>
            </a:endParaRPr>
          </a:p>
          <a:p>
            <a:pPr marL="457200" lvl="0" indent="-298450" algn="l" rtl="0">
              <a:spcBef>
                <a:spcPts val="0"/>
              </a:spcBef>
              <a:spcAft>
                <a:spcPts val="0"/>
              </a:spcAft>
              <a:buClr>
                <a:srgbClr val="005B92"/>
              </a:buClr>
              <a:buSzPts val="1100"/>
              <a:buChar char="●"/>
            </a:pPr>
            <a:r>
              <a:rPr lang="tr" sz="1100">
                <a:solidFill>
                  <a:srgbClr val="005B92"/>
                </a:solidFill>
                <a:highlight>
                  <a:srgbClr val="FFFFFF"/>
                </a:highlight>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Magen E, Geishin A, Merzon E, et al. Prevalence of neurological diseases among patients with selective IgA deficiency. Allergy Asthma Proc 2023; 44:e17</a:t>
            </a:r>
            <a:endParaRPr sz="1100" dirty="0">
              <a:solidFill>
                <a:srgbClr val="005B92"/>
              </a:solidFill>
              <a:highlight>
                <a:srgbClr val="FFFFFF"/>
              </a:high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100" y="268700"/>
            <a:ext cx="4572000" cy="5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 sz="2400" b="0" dirty="0">
                <a:latin typeface="Open Sans"/>
                <a:ea typeface="Open Sans"/>
                <a:cs typeface="Open Sans"/>
                <a:sym typeface="Open Sans"/>
              </a:rPr>
              <a:t>Selektif IgA Eksikliği Tanımı</a:t>
            </a:r>
            <a:endParaRPr sz="2400" b="0" dirty="0">
              <a:latin typeface="Open Sans"/>
              <a:ea typeface="Open Sans"/>
              <a:cs typeface="Open Sans"/>
              <a:sym typeface="Open Sans"/>
            </a:endParaRPr>
          </a:p>
        </p:txBody>
      </p:sp>
      <p:sp>
        <p:nvSpPr>
          <p:cNvPr id="79" name="Google Shape;79;p15"/>
          <p:cNvSpPr txBox="1">
            <a:spLocks noGrp="1"/>
          </p:cNvSpPr>
          <p:nvPr>
            <p:ph type="subTitle" idx="1"/>
          </p:nvPr>
        </p:nvSpPr>
        <p:spPr>
          <a:xfrm>
            <a:off x="169050" y="1242700"/>
            <a:ext cx="4238100" cy="123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tr" sz="1800" dirty="0"/>
              <a:t>  Selektif immünoglobulin A (IgA) eksikliği, hipogamaglobulineminin diğer nedenlerinin dışlandığı dört yaşından büyük bireylerde serum IgA'nın izole eksikliği (immünoglobulin G [IgG] ve immünglobulin M [IgM] serum seviyeleri normaldir) olarak tanımlanır.</a:t>
            </a:r>
            <a:endParaRPr sz="1800" dirty="0"/>
          </a:p>
          <a:p>
            <a:pPr marL="457200" lvl="0" indent="0" algn="l" rtl="0">
              <a:spcBef>
                <a:spcPts val="0"/>
              </a:spcBef>
              <a:spcAft>
                <a:spcPts val="0"/>
              </a:spcAft>
              <a:buNone/>
            </a:pPr>
            <a:endParaRPr sz="1800" dirty="0"/>
          </a:p>
        </p:txBody>
      </p:sp>
      <p:pic>
        <p:nvPicPr>
          <p:cNvPr id="80" name="Google Shape;80;p15"/>
          <p:cNvPicPr preferRelativeResize="0"/>
          <p:nvPr/>
        </p:nvPicPr>
        <p:blipFill rotWithShape="1">
          <a:blip r:embed="rId3">
            <a:alphaModFix/>
          </a:blip>
          <a:srcRect l="5182" t="15426" r="3567"/>
          <a:stretch/>
        </p:blipFill>
        <p:spPr>
          <a:xfrm>
            <a:off x="4951575" y="844450"/>
            <a:ext cx="3979176" cy="3687876"/>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457200" lvl="0" indent="0" algn="l" rtl="0">
              <a:lnSpc>
                <a:spcPct val="115000"/>
              </a:lnSpc>
              <a:spcBef>
                <a:spcPts val="0"/>
              </a:spcBef>
              <a:spcAft>
                <a:spcPts val="1200"/>
              </a:spcAft>
              <a:buNone/>
            </a:pPr>
            <a:r>
              <a:rPr lang="tr" sz="3200" b="0" dirty="0">
                <a:latin typeface="Open Sans"/>
                <a:ea typeface="Open Sans"/>
                <a:cs typeface="Open Sans"/>
                <a:sym typeface="Open Sans"/>
              </a:rPr>
              <a:t>EPİDEMİYOLOJİ</a:t>
            </a:r>
            <a:endParaRPr sz="3200" b="0" dirty="0">
              <a:latin typeface="Open Sans"/>
              <a:ea typeface="Open Sans"/>
              <a:cs typeface="Open Sans"/>
              <a:sym typeface="Open Sans"/>
            </a:endParaRPr>
          </a:p>
        </p:txBody>
      </p:sp>
      <p:sp>
        <p:nvSpPr>
          <p:cNvPr id="86" name="Google Shape;86;p16"/>
          <p:cNvSpPr txBox="1">
            <a:spLocks noGrp="1"/>
          </p:cNvSpPr>
          <p:nvPr>
            <p:ph type="body" idx="1"/>
          </p:nvPr>
        </p:nvSpPr>
        <p:spPr>
          <a:xfrm>
            <a:off x="311700" y="1650150"/>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dirty="0">
                <a:highlight>
                  <a:srgbClr val="FFFFFF"/>
                </a:highlight>
              </a:rPr>
              <a:t>  Primer immün yetmezliklerin en sık görülen formudur. </a:t>
            </a:r>
            <a:r>
              <a:rPr lang="tr" dirty="0"/>
              <a:t>Prevalans Beyaz, Siyah ve Orta Doğulu popülasyonlarda 1/100 ile 1/1000 arasında değişmektedir.Bu durum Asya toplumlarında daha az yaygındır; </a:t>
            </a:r>
            <a:r>
              <a:rPr lang="tr" dirty="0">
                <a:highlight>
                  <a:srgbClr val="FFFFFF"/>
                </a:highlight>
              </a:rPr>
              <a:t>Japonya’da 1/18000, Çin’de 1/4000 oranda görülmektedir.</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87" name="Google Shape;87;p16"/>
          <p:cNvPicPr preferRelativeResize="0"/>
          <p:nvPr/>
        </p:nvPicPr>
        <p:blipFill rotWithShape="1">
          <a:blip r:embed="rId3">
            <a:alphaModFix/>
          </a:blip>
          <a:srcRect t="4974" b="67661"/>
          <a:stretch/>
        </p:blipFill>
        <p:spPr>
          <a:xfrm>
            <a:off x="1841700" y="3480175"/>
            <a:ext cx="5053799" cy="15494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2;p17"/>
          <p:cNvSpPr txBox="1">
            <a:spLocks/>
          </p:cNvSpPr>
          <p:nvPr/>
        </p:nvSpPr>
        <p:spPr>
          <a:xfrm>
            <a:off x="0" y="353464"/>
            <a:ext cx="7209905" cy="6042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3600"/>
              <a:buFont typeface="PT Sans Narrow"/>
              <a:buNone/>
              <a:tabLst/>
              <a:defRPr/>
            </a:pPr>
            <a:r>
              <a:rPr kumimoji="0" lang="tr-TR" sz="3200" b="0" i="0" u="none" strike="noStrike" kern="0" cap="none" spc="0" normalizeH="0" baseline="0" noProof="0" dirty="0" smtClean="0">
                <a:ln>
                  <a:noFill/>
                </a:ln>
                <a:solidFill>
                  <a:schemeClr val="accent1"/>
                </a:solidFill>
                <a:effectLst/>
                <a:uLnTx/>
                <a:uFillTx/>
                <a:latin typeface="Open Sans"/>
                <a:ea typeface="Open Sans"/>
                <a:cs typeface="Open Sans"/>
                <a:sym typeface="Open Sans"/>
              </a:rPr>
              <a:t>IgA Eksikliğinin </a:t>
            </a:r>
            <a:r>
              <a:rPr kumimoji="0" lang="tr-TR" sz="3200" b="0" i="0" u="none" strike="noStrike" kern="0" cap="none" spc="0" normalizeH="0" baseline="0" noProof="0" dirty="0" err="1" smtClean="0">
                <a:ln>
                  <a:noFill/>
                </a:ln>
                <a:solidFill>
                  <a:schemeClr val="accent1"/>
                </a:solidFill>
                <a:effectLst/>
                <a:uLnTx/>
                <a:uFillTx/>
                <a:latin typeface="Open Sans"/>
                <a:ea typeface="Open Sans"/>
                <a:cs typeface="Open Sans"/>
                <a:sym typeface="Open Sans"/>
              </a:rPr>
              <a:t>Patofizyolojisi</a:t>
            </a:r>
            <a:endParaRPr kumimoji="0" lang="tr-TR" sz="3200" b="0" i="0" u="none" strike="noStrike" kern="0" cap="none" spc="0" normalizeH="0" baseline="0" noProof="0" dirty="0">
              <a:ln>
                <a:noFill/>
              </a:ln>
              <a:solidFill>
                <a:schemeClr val="accent1"/>
              </a:solidFill>
              <a:effectLst/>
              <a:uLnTx/>
              <a:uFillTx/>
              <a:latin typeface="Open Sans"/>
              <a:ea typeface="Open Sans"/>
              <a:cs typeface="Open Sans"/>
              <a:sym typeface="Open Sans"/>
            </a:endParaRPr>
          </a:p>
        </p:txBody>
      </p:sp>
      <p:sp>
        <p:nvSpPr>
          <p:cNvPr id="5" name="1 Başlık"/>
          <p:cNvSpPr>
            <a:spLocks noGrp="1"/>
          </p:cNvSpPr>
          <p:nvPr>
            <p:ph type="title"/>
          </p:nvPr>
        </p:nvSpPr>
        <p:spPr>
          <a:xfrm>
            <a:off x="214422" y="960592"/>
            <a:ext cx="8520600" cy="707400"/>
          </a:xfrm>
        </p:spPr>
        <p:txBody>
          <a:bodyPr>
            <a:normAutofit fontScale="90000"/>
          </a:bodyPr>
          <a:lstStyle/>
          <a:p>
            <a:pPr>
              <a:buFont typeface="Arial" pitchFamily="34" charset="0"/>
              <a:buChar char="•"/>
            </a:pPr>
            <a:r>
              <a:rPr lang="tr-TR" sz="2000" b="0" dirty="0" smtClean="0">
                <a:solidFill>
                  <a:schemeClr val="bg2"/>
                </a:solidFill>
                <a:latin typeface="Open Sans" charset="0"/>
                <a:ea typeface="Open Sans" charset="0"/>
                <a:cs typeface="Open Sans" charset="0"/>
              </a:rPr>
              <a:t>IgA, vücuttaki toplam immünoglobulinin yüzde 70'inden fazlasını oluşturur.</a:t>
            </a:r>
            <a:r>
              <a:rPr lang="tr-TR" sz="2000" b="0" dirty="0" smtClean="0"/>
              <a:t/>
            </a:r>
            <a:br>
              <a:rPr lang="tr-TR" sz="2000" b="0" dirty="0" smtClean="0"/>
            </a:br>
            <a:endParaRPr lang="tr-TR" sz="2000" b="0" dirty="0"/>
          </a:p>
        </p:txBody>
      </p:sp>
      <p:sp>
        <p:nvSpPr>
          <p:cNvPr id="6" name="2 Metin Yer Tutucusu"/>
          <p:cNvSpPr>
            <a:spLocks noGrp="1"/>
          </p:cNvSpPr>
          <p:nvPr>
            <p:ph type="body" idx="1"/>
          </p:nvPr>
        </p:nvSpPr>
        <p:spPr>
          <a:xfrm>
            <a:off x="117144" y="1461420"/>
            <a:ext cx="3822557" cy="3275950"/>
          </a:xfrm>
        </p:spPr>
        <p:style>
          <a:lnRef idx="1">
            <a:schemeClr val="accent3"/>
          </a:lnRef>
          <a:fillRef idx="2">
            <a:schemeClr val="accent3"/>
          </a:fillRef>
          <a:effectRef idx="1">
            <a:schemeClr val="accent3"/>
          </a:effectRef>
          <a:fontRef idx="minor">
            <a:schemeClr val="dk1"/>
          </a:fontRef>
        </p:style>
        <p:txBody>
          <a:bodyPr>
            <a:normAutofit/>
          </a:bodyPr>
          <a:lstStyle/>
          <a:p>
            <a:pPr>
              <a:buFont typeface="Courier New" pitchFamily="49" charset="0"/>
              <a:buChar char="o"/>
            </a:pPr>
            <a:r>
              <a:rPr lang="tr-TR" sz="1400" dirty="0" smtClean="0">
                <a:solidFill>
                  <a:schemeClr val="bg2"/>
                </a:solidFill>
              </a:rPr>
              <a:t>Serumdaki Monomerik IgA - Bu IgA türü bağışıklık sisteminin fagositik kolu ile etkileşime girer ve mikroorganizmanın fagosit tarafından yutularak yok edilmesini başlatır.</a:t>
            </a:r>
          </a:p>
          <a:p>
            <a:endParaRPr lang="tr-TR" sz="1400" dirty="0"/>
          </a:p>
        </p:txBody>
      </p:sp>
      <p:pic>
        <p:nvPicPr>
          <p:cNvPr id="7" name="Picture 16"/>
          <p:cNvPicPr>
            <a:picLocks noChangeAspect="1" noChangeArrowheads="1"/>
          </p:cNvPicPr>
          <p:nvPr/>
        </p:nvPicPr>
        <p:blipFill>
          <a:blip r:embed="rId2"/>
          <a:srcRect l="21312" t="40847" r="41252" b="2630"/>
          <a:stretch>
            <a:fillRect/>
          </a:stretch>
        </p:blipFill>
        <p:spPr bwMode="auto">
          <a:xfrm>
            <a:off x="1304261" y="3014323"/>
            <a:ext cx="1789133" cy="1518766"/>
          </a:xfrm>
          <a:prstGeom prst="rect">
            <a:avLst/>
          </a:prstGeom>
          <a:noFill/>
          <a:ln w="9525">
            <a:noFill/>
            <a:miter lim="800000"/>
            <a:headEnd/>
            <a:tailEnd/>
          </a:ln>
        </p:spPr>
      </p:pic>
      <p:sp>
        <p:nvSpPr>
          <p:cNvPr id="8" name="3 Metin Yer Tutucusu"/>
          <p:cNvSpPr txBox="1">
            <a:spLocks/>
          </p:cNvSpPr>
          <p:nvPr/>
        </p:nvSpPr>
        <p:spPr>
          <a:xfrm>
            <a:off x="4105072" y="1441965"/>
            <a:ext cx="4640094" cy="3198129"/>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Courier New" pitchFamily="49" charset="0"/>
              <a:buChar char="o"/>
              <a:tabLst/>
              <a:defRPr/>
            </a:pPr>
            <a:r>
              <a:rPr kumimoji="0" lang="tr-TR" sz="1400" b="0" i="0" u="none" strike="noStrike" kern="0" cap="none" spc="0" normalizeH="0" baseline="0" noProof="0" dirty="0" smtClean="0">
                <a:ln>
                  <a:noFill/>
                </a:ln>
                <a:solidFill>
                  <a:schemeClr val="bg2"/>
                </a:solidFill>
                <a:effectLst/>
                <a:uLnTx/>
                <a:uFillTx/>
                <a:latin typeface="Open Sans" charset="0"/>
                <a:ea typeface="Open Sans" charset="0"/>
                <a:cs typeface="Open Sans" charset="0"/>
                <a:sym typeface="Arial"/>
              </a:rPr>
              <a:t>Salgılarda Dimerik sekretuar IgA - Bu IgA formu tükürük, süt, kolostrum, gözyaşı, solunum yolu, genitoüriner sistem ve prostattan gelen mukozal salgılarda bulunur. Mukozal bağışıklıkta önemli rol oynar. </a:t>
            </a:r>
            <a:endParaRPr kumimoji="0" lang="tr-TR" sz="1400" b="0" i="0" u="none" strike="noStrike" kern="0" cap="none" spc="0" normalizeH="0" baseline="0" noProof="0" dirty="0">
              <a:ln>
                <a:noFill/>
              </a:ln>
              <a:solidFill>
                <a:schemeClr val="bg2"/>
              </a:solidFill>
              <a:effectLst/>
              <a:uLnTx/>
              <a:uFillTx/>
              <a:latin typeface="Open Sans" charset="0"/>
              <a:ea typeface="Open Sans" charset="0"/>
              <a:cs typeface="Open Sans" charset="0"/>
              <a:sym typeface="Arial"/>
            </a:endParaRPr>
          </a:p>
        </p:txBody>
      </p:sp>
      <p:pic>
        <p:nvPicPr>
          <p:cNvPr id="9" name="Picture 17"/>
          <p:cNvPicPr>
            <a:picLocks noChangeAspect="1" noChangeArrowheads="1"/>
          </p:cNvPicPr>
          <p:nvPr/>
        </p:nvPicPr>
        <p:blipFill>
          <a:blip r:embed="rId3"/>
          <a:srcRect l="57678" t="32108" r="26630" b="20499"/>
          <a:stretch>
            <a:fillRect/>
          </a:stretch>
        </p:blipFill>
        <p:spPr bwMode="auto">
          <a:xfrm>
            <a:off x="5718542" y="2481658"/>
            <a:ext cx="1236734" cy="2100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904" t="2534" r="8002" b="10329"/>
          <a:stretch>
            <a:fillRect/>
          </a:stretch>
        </p:blipFill>
        <p:spPr bwMode="auto">
          <a:xfrm>
            <a:off x="0" y="0"/>
            <a:ext cx="9144000" cy="5143501"/>
          </a:xfrm>
          <a:prstGeom prst="rect">
            <a:avLst/>
          </a:prstGeom>
          <a:noFill/>
          <a:ln w="9525">
            <a:noFill/>
            <a:miter lim="800000"/>
            <a:headEnd/>
            <a:tailEnd/>
          </a:ln>
        </p:spPr>
      </p:pic>
      <p:sp>
        <p:nvSpPr>
          <p:cNvPr id="1028" name="AutoShape 4" descr="https://lh7-us.googleusercontent.com/AxRVPyfM95BADEORhsfzQNgObj4VkjYFjRExoYEjYOKv0qR1XFGjf8rPR3Sh7JeDmJw9oPG0c5GTANj4haHaI4lBi9-WVkosAAGKy9b_LgFi1zMMvXP6tfAZdTPi7dhTzMpSLayQ5zaRUMEUW1bIEfwrNA=s2048"/>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 y="158911"/>
            <a:ext cx="4542817" cy="604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tr" sz="2400" b="0" dirty="0">
                <a:latin typeface="Open Sans"/>
                <a:ea typeface="Open Sans"/>
                <a:cs typeface="Open Sans"/>
                <a:sym typeface="Open Sans"/>
              </a:rPr>
              <a:t>IgA </a:t>
            </a:r>
            <a:r>
              <a:rPr lang="tr" sz="2400" b="0" dirty="0" smtClean="0">
                <a:latin typeface="Open Sans"/>
                <a:ea typeface="Open Sans"/>
                <a:cs typeface="Open Sans"/>
                <a:sym typeface="Open Sans"/>
              </a:rPr>
              <a:t>Eksikliğininde B Lenfositleri</a:t>
            </a:r>
            <a:endParaRPr sz="2400" b="0" dirty="0">
              <a:latin typeface="Open Sans"/>
              <a:ea typeface="Open Sans"/>
              <a:cs typeface="Open Sans"/>
              <a:sym typeface="Open Sans"/>
            </a:endParaRPr>
          </a:p>
        </p:txBody>
      </p:sp>
      <p:sp>
        <p:nvSpPr>
          <p:cNvPr id="93" name="Google Shape;93;p17"/>
          <p:cNvSpPr txBox="1">
            <a:spLocks noGrp="1"/>
          </p:cNvSpPr>
          <p:nvPr>
            <p:ph type="subTitle" idx="1"/>
          </p:nvPr>
        </p:nvSpPr>
        <p:spPr>
          <a:xfrm>
            <a:off x="124750" y="916125"/>
            <a:ext cx="4045200" cy="184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tr" sz="1800" dirty="0"/>
              <a:t>  IgA eksikliği olan hastalarda ortak bulgu, IgA üretecek B </a:t>
            </a:r>
            <a:r>
              <a:rPr lang="tr" sz="1800" dirty="0" smtClean="0"/>
              <a:t>lenfositlerindeki </a:t>
            </a:r>
            <a:r>
              <a:rPr lang="tr" sz="1800" dirty="0"/>
              <a:t>olgunlaşma kusurudur.B </a:t>
            </a:r>
            <a:r>
              <a:rPr lang="tr" sz="1800" dirty="0" smtClean="0"/>
              <a:t>lenfositleri </a:t>
            </a:r>
            <a:r>
              <a:rPr lang="tr" sz="1800" dirty="0"/>
              <a:t>IgA ekspresyonu yapar; ancak IgM ve IgD'nin birlikte ekspresyonu ile olgunlaşmamış fenotiptedirler ve IgA salgılayan plazma hücrelerine tam olarak dönüşemezler.</a:t>
            </a:r>
            <a:endParaRPr sz="1800" dirty="0"/>
          </a:p>
          <a:p>
            <a:pPr marL="457200" lvl="0" indent="0" algn="l" rtl="0">
              <a:spcBef>
                <a:spcPts val="0"/>
              </a:spcBef>
              <a:spcAft>
                <a:spcPts val="0"/>
              </a:spcAft>
              <a:buNone/>
            </a:pPr>
            <a:endParaRPr sz="1800" dirty="0"/>
          </a:p>
        </p:txBody>
      </p:sp>
      <p:sp>
        <p:nvSpPr>
          <p:cNvPr id="94" name="Google Shape;94;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dirty="0"/>
          </a:p>
        </p:txBody>
      </p:sp>
      <p:pic>
        <p:nvPicPr>
          <p:cNvPr id="95" name="Google Shape;95;p17"/>
          <p:cNvPicPr preferRelativeResize="0"/>
          <p:nvPr/>
        </p:nvPicPr>
        <p:blipFill rotWithShape="1">
          <a:blip r:embed="rId3">
            <a:alphaModFix/>
          </a:blip>
          <a:srcRect l="40805" t="1899" r="8743" b="27468"/>
          <a:stretch/>
        </p:blipFill>
        <p:spPr>
          <a:xfrm>
            <a:off x="4725213" y="792675"/>
            <a:ext cx="4265574" cy="3357727"/>
          </a:xfrm>
          <a:prstGeom prst="rect">
            <a:avLst/>
          </a:prstGeom>
          <a:noFill/>
          <a:ln>
            <a:noFill/>
          </a:ln>
        </p:spPr>
      </p:pic>
      <p:pic>
        <p:nvPicPr>
          <p:cNvPr id="96" name="Google Shape;96;p17"/>
          <p:cNvPicPr preferRelativeResize="0"/>
          <p:nvPr/>
        </p:nvPicPr>
        <p:blipFill rotWithShape="1">
          <a:blip r:embed="rId3">
            <a:alphaModFix/>
          </a:blip>
          <a:srcRect l="37497" t="63685" r="33280" b="12100"/>
          <a:stretch/>
        </p:blipFill>
        <p:spPr>
          <a:xfrm>
            <a:off x="4725225" y="1005675"/>
            <a:ext cx="1082026" cy="5041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tr" sz="2400" b="0" dirty="0">
                <a:latin typeface="Open Sans"/>
                <a:ea typeface="Open Sans"/>
                <a:cs typeface="Open Sans"/>
                <a:sym typeface="Open Sans"/>
              </a:rPr>
              <a:t>  </a:t>
            </a:r>
            <a:r>
              <a:rPr lang="tr" sz="2650" b="0" dirty="0">
                <a:latin typeface="Open Sans"/>
                <a:ea typeface="Open Sans"/>
                <a:cs typeface="Open Sans"/>
                <a:sym typeface="Open Sans"/>
              </a:rPr>
              <a:t>    IgA </a:t>
            </a:r>
            <a:r>
              <a:rPr lang="tr" sz="2650" b="0" dirty="0" smtClean="0">
                <a:latin typeface="Open Sans"/>
                <a:ea typeface="Open Sans"/>
                <a:cs typeface="Open Sans"/>
                <a:sym typeface="Open Sans"/>
              </a:rPr>
              <a:t>Eksikliğinde Genetik Faktörler</a:t>
            </a:r>
            <a:endParaRPr sz="2650" dirty="0"/>
          </a:p>
        </p:txBody>
      </p:sp>
      <p:sp>
        <p:nvSpPr>
          <p:cNvPr id="109" name="Google Shape;109;p19"/>
          <p:cNvSpPr txBox="1">
            <a:spLocks noGrp="1"/>
          </p:cNvSpPr>
          <p:nvPr>
            <p:ph type="body" idx="1"/>
          </p:nvPr>
        </p:nvSpPr>
        <p:spPr>
          <a:xfrm>
            <a:off x="311700" y="1356000"/>
            <a:ext cx="8520600" cy="2431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tr" dirty="0"/>
              <a:t> IgA eksikliğinde tam olarak tanımlanamamış bir genetik yatkınlık söz konusudur. IgA eksikliği olan bireylerin aile öykülerinde belirgin kalıtım modeli olmaksızın ailesel bir kümelenme görülmektedir. Kalıtım modellerindeki çeşitlilik ve tanımlanmış birincil bir genetik kusurun olmaması göz önüne alındığında, IgA eksikliğinin heterojen özellikteki genetik anormalliklerden oluşması muhtemeldir.</a:t>
            </a:r>
            <a:endParaRPr dirty="0"/>
          </a:p>
          <a:p>
            <a:pPr marL="0" lvl="0" indent="0" algn="l" rtl="0">
              <a:spcBef>
                <a:spcPts val="1200"/>
              </a:spcBef>
              <a:spcAft>
                <a:spcPts val="1200"/>
              </a:spcAft>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54375" y="144050"/>
            <a:ext cx="4568100" cy="777300"/>
          </a:xfrm>
          <a:prstGeom prst="rect">
            <a:avLst/>
          </a:prstGeom>
        </p:spPr>
        <p:txBody>
          <a:bodyPr spcFirstLastPara="1" wrap="square" lIns="91425" tIns="91425" rIns="91425" bIns="91425" anchor="b" anchorCtr="0">
            <a:noAutofit/>
          </a:bodyPr>
          <a:lstStyle/>
          <a:p>
            <a:pPr marL="457200" lvl="0" indent="0" algn="l" rtl="0">
              <a:lnSpc>
                <a:spcPct val="115000"/>
              </a:lnSpc>
              <a:spcBef>
                <a:spcPts val="0"/>
              </a:spcBef>
              <a:spcAft>
                <a:spcPts val="1200"/>
              </a:spcAft>
              <a:buNone/>
            </a:pPr>
            <a:r>
              <a:rPr lang="tr" sz="2400" b="0">
                <a:latin typeface="Open Sans"/>
                <a:ea typeface="Open Sans"/>
                <a:cs typeface="Open Sans"/>
                <a:sym typeface="Open Sans"/>
              </a:rPr>
              <a:t>Selektif IgA Eksikliği Kliniği</a:t>
            </a:r>
            <a:endParaRPr sz="2400" b="0" dirty="0">
              <a:latin typeface="Open Sans"/>
              <a:ea typeface="Open Sans"/>
              <a:cs typeface="Open Sans"/>
              <a:sym typeface="Open Sans"/>
            </a:endParaRPr>
          </a:p>
        </p:txBody>
      </p:sp>
      <p:sp>
        <p:nvSpPr>
          <p:cNvPr id="115" name="Google Shape;115;p20"/>
          <p:cNvSpPr txBox="1">
            <a:spLocks noGrp="1"/>
          </p:cNvSpPr>
          <p:nvPr>
            <p:ph type="subTitle" idx="1"/>
          </p:nvPr>
        </p:nvSpPr>
        <p:spPr>
          <a:xfrm>
            <a:off x="-54375" y="1253925"/>
            <a:ext cx="4750200" cy="3976500"/>
          </a:xfrm>
          <a:prstGeom prst="rect">
            <a:avLst/>
          </a:prstGeom>
        </p:spPr>
        <p:txBody>
          <a:bodyPr spcFirstLastPara="1" wrap="square" lIns="91425" tIns="91425" rIns="91425" bIns="91425" anchor="t" anchorCtr="0">
            <a:normAutofit/>
          </a:bodyPr>
          <a:lstStyle/>
          <a:p>
            <a:pPr marL="457200" lvl="0" indent="-345598" algn="l" rtl="0">
              <a:lnSpc>
                <a:spcPct val="80000"/>
              </a:lnSpc>
              <a:spcBef>
                <a:spcPts val="0"/>
              </a:spcBef>
              <a:spcAft>
                <a:spcPts val="0"/>
              </a:spcAft>
              <a:buSzPts val="1842"/>
              <a:buChar char="❖"/>
            </a:pPr>
            <a:r>
              <a:rPr lang="tr" sz="1842"/>
              <a:t>Selektif IgA eksikliği olan bireylerin çoğunluğu asemptomatiktir. Genellikle aşağıdaki rahatsızlıklardan bir veya daha fazlasıyla kendini gösterir.</a:t>
            </a:r>
            <a:endParaRPr sz="1842" dirty="0"/>
          </a:p>
          <a:p>
            <a:pPr marL="457200" lvl="0" indent="0" algn="l" rtl="0">
              <a:lnSpc>
                <a:spcPct val="80000"/>
              </a:lnSpc>
              <a:spcBef>
                <a:spcPts val="0"/>
              </a:spcBef>
              <a:spcAft>
                <a:spcPts val="0"/>
              </a:spcAft>
              <a:buNone/>
            </a:pPr>
            <a:endParaRPr sz="1842" dirty="0"/>
          </a:p>
          <a:p>
            <a:pPr marL="457200" lvl="0" indent="-345598" algn="l" rtl="0">
              <a:lnSpc>
                <a:spcPct val="80000"/>
              </a:lnSpc>
              <a:spcBef>
                <a:spcPts val="0"/>
              </a:spcBef>
              <a:spcAft>
                <a:spcPts val="0"/>
              </a:spcAft>
              <a:buSzPts val="1842"/>
              <a:buChar char="●"/>
            </a:pPr>
            <a:r>
              <a:rPr lang="tr" sz="1842"/>
              <a:t> </a:t>
            </a:r>
            <a:r>
              <a:rPr lang="tr" sz="1600"/>
              <a:t> Tekrarlayan sinopulmoner   enfeksiyonlar</a:t>
            </a:r>
            <a:endParaRPr sz="1600" dirty="0"/>
          </a:p>
          <a:p>
            <a:pPr marL="457200" lvl="0" indent="-330200" algn="l" rtl="0">
              <a:lnSpc>
                <a:spcPct val="80000"/>
              </a:lnSpc>
              <a:spcBef>
                <a:spcPts val="0"/>
              </a:spcBef>
              <a:spcAft>
                <a:spcPts val="0"/>
              </a:spcAft>
              <a:buSzPts val="1600"/>
              <a:buChar char="●"/>
            </a:pPr>
            <a:r>
              <a:rPr lang="tr" sz="1600"/>
              <a:t>  Otoimmün bozukluklar</a:t>
            </a:r>
            <a:endParaRPr sz="1600" dirty="0"/>
          </a:p>
          <a:p>
            <a:pPr marL="457200" lvl="0" indent="-330200" algn="l" rtl="0">
              <a:lnSpc>
                <a:spcPct val="80000"/>
              </a:lnSpc>
              <a:spcBef>
                <a:spcPts val="0"/>
              </a:spcBef>
              <a:spcAft>
                <a:spcPts val="0"/>
              </a:spcAft>
              <a:buSzPts val="1600"/>
              <a:buChar char="●"/>
            </a:pPr>
            <a:r>
              <a:rPr lang="tr" sz="1600"/>
              <a:t>  Giardia lamblia enfeksiyonları ve diğer     bağırsak rahatsızlıkları</a:t>
            </a:r>
            <a:endParaRPr sz="1600" dirty="0"/>
          </a:p>
          <a:p>
            <a:pPr marL="457200" lvl="0" indent="-330200" algn="l" rtl="0">
              <a:lnSpc>
                <a:spcPct val="80000"/>
              </a:lnSpc>
              <a:spcBef>
                <a:spcPts val="0"/>
              </a:spcBef>
              <a:spcAft>
                <a:spcPts val="0"/>
              </a:spcAft>
              <a:buSzPts val="1600"/>
              <a:buChar char="●"/>
            </a:pPr>
            <a:r>
              <a:rPr lang="tr" sz="1600"/>
              <a:t>  Alerjik rahatsızlıklar</a:t>
            </a:r>
            <a:endParaRPr sz="1600" dirty="0"/>
          </a:p>
          <a:p>
            <a:pPr marL="457200" lvl="0" indent="-330200" algn="l" rtl="0">
              <a:lnSpc>
                <a:spcPct val="80000"/>
              </a:lnSpc>
              <a:spcBef>
                <a:spcPts val="0"/>
              </a:spcBef>
              <a:spcAft>
                <a:spcPts val="0"/>
              </a:spcAft>
              <a:buSzPts val="1600"/>
              <a:buChar char="●"/>
            </a:pPr>
            <a:r>
              <a:rPr lang="tr" sz="1600"/>
              <a:t>  Anafilaktik transfüzyon reaksiyonları</a:t>
            </a:r>
            <a:endParaRPr sz="1600" dirty="0"/>
          </a:p>
          <a:p>
            <a:pPr marL="0" lvl="0" indent="0" algn="ctr" rtl="0">
              <a:lnSpc>
                <a:spcPct val="80000"/>
              </a:lnSpc>
              <a:spcBef>
                <a:spcPts val="0"/>
              </a:spcBef>
              <a:spcAft>
                <a:spcPts val="0"/>
              </a:spcAft>
              <a:buSzPts val="1018"/>
              <a:buNone/>
            </a:pPr>
            <a:endParaRPr sz="1600" dirty="0"/>
          </a:p>
        </p:txBody>
      </p:sp>
      <p:pic>
        <p:nvPicPr>
          <p:cNvPr id="116" name="Google Shape;116;p20"/>
          <p:cNvPicPr preferRelativeResize="0"/>
          <p:nvPr/>
        </p:nvPicPr>
        <p:blipFill rotWithShape="1">
          <a:blip r:embed="rId3">
            <a:alphaModFix/>
          </a:blip>
          <a:srcRect l="27515" t="35192" r="61482" b="46297"/>
          <a:stretch/>
        </p:blipFill>
        <p:spPr>
          <a:xfrm>
            <a:off x="5779629" y="509350"/>
            <a:ext cx="1487871" cy="1407425"/>
          </a:xfrm>
          <a:prstGeom prst="rect">
            <a:avLst/>
          </a:prstGeom>
          <a:noFill/>
          <a:ln>
            <a:noFill/>
          </a:ln>
        </p:spPr>
      </p:pic>
      <p:pic>
        <p:nvPicPr>
          <p:cNvPr id="117" name="Google Shape;117;p20"/>
          <p:cNvPicPr preferRelativeResize="0"/>
          <p:nvPr/>
        </p:nvPicPr>
        <p:blipFill rotWithShape="1">
          <a:blip r:embed="rId3">
            <a:alphaModFix/>
          </a:blip>
          <a:srcRect l="17095" t="64547" r="69078" b="12182"/>
          <a:stretch/>
        </p:blipFill>
        <p:spPr>
          <a:xfrm>
            <a:off x="5111550" y="2019127"/>
            <a:ext cx="1701776" cy="1610269"/>
          </a:xfrm>
          <a:prstGeom prst="rect">
            <a:avLst/>
          </a:prstGeom>
          <a:noFill/>
          <a:ln>
            <a:noFill/>
          </a:ln>
        </p:spPr>
      </p:pic>
      <p:pic>
        <p:nvPicPr>
          <p:cNvPr id="118" name="Google Shape;118;p20"/>
          <p:cNvPicPr preferRelativeResize="0"/>
          <p:nvPr/>
        </p:nvPicPr>
        <p:blipFill rotWithShape="1">
          <a:blip r:embed="rId3">
            <a:alphaModFix/>
          </a:blip>
          <a:srcRect l="63629" t="19332" r="23585" b="51579"/>
          <a:stretch/>
        </p:blipFill>
        <p:spPr>
          <a:xfrm>
            <a:off x="7357050" y="1445825"/>
            <a:ext cx="1650500" cy="2111100"/>
          </a:xfrm>
          <a:prstGeom prst="rect">
            <a:avLst/>
          </a:prstGeom>
          <a:noFill/>
          <a:ln>
            <a:noFill/>
          </a:ln>
        </p:spPr>
      </p:pic>
      <p:pic>
        <p:nvPicPr>
          <p:cNvPr id="119" name="Google Shape;119;p20"/>
          <p:cNvPicPr preferRelativeResize="0"/>
          <p:nvPr/>
        </p:nvPicPr>
        <p:blipFill rotWithShape="1">
          <a:blip r:embed="rId3">
            <a:alphaModFix/>
          </a:blip>
          <a:srcRect l="63034" t="60853" r="6934" b="12438"/>
          <a:stretch/>
        </p:blipFill>
        <p:spPr>
          <a:xfrm>
            <a:off x="4791700" y="3629400"/>
            <a:ext cx="2814824" cy="14074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1230</Words>
  <Application>Microsoft Office PowerPoint</Application>
  <PresentationFormat>Ekran Gösterisi (16:9)</PresentationFormat>
  <Paragraphs>78</Paragraphs>
  <Slides>20</Slides>
  <Notes>18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Open Sans</vt:lpstr>
      <vt:lpstr>PT Sans Narrow</vt:lpstr>
      <vt:lpstr>Courier New</vt:lpstr>
      <vt:lpstr>Tropic</vt:lpstr>
      <vt:lpstr>SELEKTİF IgA EKSİKLİĞİ</vt:lpstr>
      <vt:lpstr>SUNUM PLANI </vt:lpstr>
      <vt:lpstr>Selektif IgA Eksikliği Tanımı</vt:lpstr>
      <vt:lpstr>EPİDEMİYOLOJİ</vt:lpstr>
      <vt:lpstr>IgA, vücuttaki toplam immünoglobulinin yüzde 70'inden fazlasını oluşturur. </vt:lpstr>
      <vt:lpstr>Slayt 6</vt:lpstr>
      <vt:lpstr>IgA Eksikliğininde B Lenfositleri</vt:lpstr>
      <vt:lpstr>      IgA Eksikliğinde Genetik Faktörler</vt:lpstr>
      <vt:lpstr>Selektif IgA Eksikliği Kliniği</vt:lpstr>
      <vt:lpstr> Selektif IgA eksikliği açısından değerlendirme endikasyonları:</vt:lpstr>
      <vt:lpstr>Selektif IgA Eksikliği Tanısı</vt:lpstr>
      <vt:lpstr>Selektif IgA Eksikliği Ayırıcı Tanılar</vt:lpstr>
      <vt:lpstr>Selektif IgA Eksikliği Ayırıcı Tanılar</vt:lpstr>
      <vt:lpstr>Slayt 14</vt:lpstr>
      <vt:lpstr>Selektif IgA Eksikliği Tedavisi</vt:lpstr>
      <vt:lpstr>Slayt 16</vt:lpstr>
      <vt:lpstr>Slayt 17</vt:lpstr>
      <vt:lpstr>PROGNOZ</vt:lpstr>
      <vt:lpstr>Slayt 19</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SELEKTİF IgA EKSİKLİĞİ</dc:title>
  <cp:lastModifiedBy>Windows Kullanıcısı</cp:lastModifiedBy>
  <cp:revision>3</cp:revision>
  <dcterms:modified xsi:type="dcterms:W3CDTF">2023-11-27T18:21:43Z</dcterms:modified>
</cp:coreProperties>
</file>