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notesMasterIdLst>
    <p:notesMasterId r:id="rId31"/>
  </p:notesMasterIdLst>
  <p:handoutMasterIdLst>
    <p:handoutMasterId r:id="rId32"/>
  </p:handoutMasterIdLst>
  <p:sldIdLst>
    <p:sldId id="288" r:id="rId2"/>
    <p:sldId id="257" r:id="rId3"/>
    <p:sldId id="258" r:id="rId4"/>
    <p:sldId id="293" r:id="rId5"/>
    <p:sldId id="295" r:id="rId6"/>
    <p:sldId id="296" r:id="rId7"/>
    <p:sldId id="286" r:id="rId8"/>
    <p:sldId id="302" r:id="rId9"/>
    <p:sldId id="303" r:id="rId10"/>
    <p:sldId id="304" r:id="rId11"/>
    <p:sldId id="305" r:id="rId12"/>
    <p:sldId id="306" r:id="rId13"/>
    <p:sldId id="307" r:id="rId14"/>
    <p:sldId id="316" r:id="rId15"/>
    <p:sldId id="308" r:id="rId16"/>
    <p:sldId id="317" r:id="rId17"/>
    <p:sldId id="318" r:id="rId18"/>
    <p:sldId id="320" r:id="rId19"/>
    <p:sldId id="319" r:id="rId20"/>
    <p:sldId id="321" r:id="rId21"/>
    <p:sldId id="323" r:id="rId22"/>
    <p:sldId id="324" r:id="rId23"/>
    <p:sldId id="322" r:id="rId24"/>
    <p:sldId id="325" r:id="rId25"/>
    <p:sldId id="326" r:id="rId26"/>
    <p:sldId id="327" r:id="rId27"/>
    <p:sldId id="328" r:id="rId28"/>
    <p:sldId id="310" r:id="rId29"/>
    <p:sldId id="287" r:id="rId30"/>
  </p:sldIdLst>
  <p:sldSz cx="12192000" cy="6858000"/>
  <p:notesSz cx="6735763" cy="9866313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219" userDrawn="1">
          <p15:clr>
            <a:srgbClr val="A4A3A4"/>
          </p15:clr>
        </p15:guide>
        <p15:guide id="2" pos="1475" userDrawn="1">
          <p15:clr>
            <a:srgbClr val="A4A3A4"/>
          </p15:clr>
        </p15:guide>
        <p15:guide id="3" orient="horz" pos="3108" userDrawn="1">
          <p15:clr>
            <a:srgbClr val="A4A3A4"/>
          </p15:clr>
        </p15:guide>
        <p15:guide id="4" pos="21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1E12"/>
    <a:srgbClr val="E3C792"/>
    <a:srgbClr val="3D79AB"/>
    <a:srgbClr val="E9CB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3" autoAdjust="0"/>
    <p:restoredTop sz="90354" autoAdjust="0"/>
  </p:normalViewPr>
  <p:slideViewPr>
    <p:cSldViewPr snapToGrid="0">
      <p:cViewPr varScale="1">
        <p:scale>
          <a:sx n="74" d="100"/>
          <a:sy n="74" d="100"/>
        </p:scale>
        <p:origin x="84" y="87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1806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35" d="100"/>
        <a:sy n="135" d="100"/>
      </p:scale>
      <p:origin x="0" y="15636"/>
    </p:cViewPr>
  </p:sorterViewPr>
  <p:notesViewPr>
    <p:cSldViewPr snapToGrid="0">
      <p:cViewPr varScale="1">
        <p:scale>
          <a:sx n="67" d="100"/>
          <a:sy n="67" d="100"/>
        </p:scale>
        <p:origin x="-3106" y="-77"/>
      </p:cViewPr>
      <p:guideLst>
        <p:guide orient="horz" pos="4219"/>
        <p:guide pos="1475"/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4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C14569-1DBE-4C77-BCF4-DEE1713609A8}" type="datetimeFigureOut">
              <a:rPr lang="tr-TR" smtClean="0"/>
              <a:t>02.03.2023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 smtClean="0"/>
              <a:t>Cloning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4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EEC3D1-CAC1-447D-8B52-9322E51824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8680981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D7A0D5-F3C1-4BB0-9067-14FBB86BF713}" type="datetimeFigureOut">
              <a:rPr lang="tr-TR" smtClean="0"/>
              <a:t>02.03.2023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1900"/>
            <a:ext cx="59197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 smtClean="0"/>
              <a:t>Cloning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4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51DC1A-FA7A-405E-8D00-E07AC7F09F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0833372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Üstbilgi Yer Tutucusu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75897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Üstbilgi Yer Tutucusu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63153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Üstbilgi Yer Tutucusu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27820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Üstbilgi Yer Tutucusu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68320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Üstbilgi Yer Tutucusu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5093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Üstbilgi Yer Tutucusu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372380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Üstbilgi Yer Tutucusu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568842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Üstbilgi Yer Tutucusu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923171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Üstbilgi Yer Tutucusu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360328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Üstbilgi Yer Tutucusu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092195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Üstbilgi Yer Tutucusu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8996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742618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Üstbilgi Yer Tutucusu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920184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Üstbilgi Yer Tutucusu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660018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Üstbilgi Yer Tutucusu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480428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Üstbilgi Yer Tutucusu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590197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Üstbilgi Yer Tutucusu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90703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Üstbilgi Yer Tutucusu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54555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Üstbilgi Yer Tutucusu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03925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Üstbilgi Yer Tutucusu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96099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Üstbilgi Yer Tutucusu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23758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Üstbilgi Yer Tutucusu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11444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Üstbilgi Yer Tutucusu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48587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Üstbilgi Yer Tutucusu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11006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FDA71-B56F-410A-BD38-1BECE5F49771}" type="datetime1">
              <a:rPr lang="tr-TR" smtClean="0"/>
              <a:t>02.03.2023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82AEC-9876-4D96-8672-640C821026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4128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B9387-D547-45AA-A996-D9AFDCC7A0B6}" type="datetime1">
              <a:rPr lang="tr-TR" smtClean="0"/>
              <a:t>02.03.2023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82AEC-9876-4D96-8672-640C821026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6810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05AB4-7AEE-454A-8661-D0476A6144ED}" type="datetime1">
              <a:rPr lang="tr-TR" smtClean="0"/>
              <a:t>02.03.2023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82AEC-9876-4D96-8672-640C82102673}" type="slidenum">
              <a:rPr lang="tr-TR" smtClean="0"/>
              <a:t>‹#›</a:t>
            </a:fld>
            <a:endParaRPr lang="tr-T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639203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510D-34F2-4F94-B103-B85B39826C51}" type="datetime1">
              <a:rPr lang="tr-TR" smtClean="0"/>
              <a:t>02.03.2023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82AEC-9876-4D96-8672-640C821026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09319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FA493-5E0B-411B-AA0E-A571488D34E7}" type="datetime1">
              <a:rPr lang="tr-TR" smtClean="0"/>
              <a:t>02.03.2023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82AEC-9876-4D96-8672-640C82102673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374612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367FC-6542-470B-A1B3-6BF106336C79}" type="datetime1">
              <a:rPr lang="tr-TR" smtClean="0"/>
              <a:t>02.03.2023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82AEC-9876-4D96-8672-640C821026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73029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182D5-0BC1-4D14-961D-FDDD97590643}" type="datetime1">
              <a:rPr lang="tr-TR" smtClean="0"/>
              <a:t>02.03.2023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82AEC-9876-4D96-8672-640C821026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4006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4AF76-F04E-424E-94F3-3EA1E9D2C808}" type="datetime1">
              <a:rPr lang="tr-TR" smtClean="0"/>
              <a:t>02.03.2023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82AEC-9876-4D96-8672-640C821026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5131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5BCFA-273D-4087-BD1C-681B827ED73D}" type="datetime1">
              <a:rPr lang="tr-TR" smtClean="0"/>
              <a:t>02.03.2023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82AEC-9876-4D96-8672-640C821026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6138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28413-4FFC-4D76-86D0-749215F698B9}" type="datetime1">
              <a:rPr lang="tr-TR" smtClean="0"/>
              <a:t>02.03.2023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82AEC-9876-4D96-8672-640C821026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700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39800-1217-4B66-85B2-597FE8106714}" type="datetime1">
              <a:rPr lang="tr-TR" smtClean="0"/>
              <a:t>02.03.2023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82AEC-9876-4D96-8672-640C821026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6369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3F95C-4B63-4285-A934-4A54F64846BE}" type="datetime1">
              <a:rPr lang="tr-TR" smtClean="0"/>
              <a:t>02.03.2023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82AEC-9876-4D96-8672-640C821026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26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C3A3B-ABCF-45DA-956D-55E21B171131}" type="datetime1">
              <a:rPr lang="tr-TR" smtClean="0"/>
              <a:t>02.03.2023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82AEC-9876-4D96-8672-640C821026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8249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A8D01-6B41-41B3-BDA7-0BF162F73471}" type="datetime1">
              <a:rPr lang="tr-TR" smtClean="0"/>
              <a:t>02.03.2023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82AEC-9876-4D96-8672-640C821026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0784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8FEF4-C4F0-4A32-B1B8-35DE5FD2A49C}" type="datetime1">
              <a:rPr lang="tr-TR" smtClean="0"/>
              <a:t>02.03.2023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82AEC-9876-4D96-8672-640C821026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9202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D40ED-B60F-4D3A-84C4-D8EA63FFBF84}" type="datetime1">
              <a:rPr lang="tr-TR" smtClean="0"/>
              <a:t>02.03.2023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82AEC-9876-4D96-8672-640C821026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0133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F1AE7E-1624-4405-9A92-B69511640D82}" type="datetime1">
              <a:rPr lang="tr-TR" smtClean="0"/>
              <a:t>02.03.2023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8B82AEC-9876-4D96-8672-640C821026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8659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https://www.amazon.com/s/ref=dp_byline_sr_book_3?ie=UTF8&amp;field-author=Casey+Luskin&amp;text=Casey+Luskin&amp;sort=relevancerank&amp;search-alias=books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amazon.com/s/ref=dp_byline_sr_book_2?ie=UTF8&amp;field-author=Hallie+Kemper&amp;text=Hallie+Kemper&amp;sort=relevancerank&amp;search-alias=books" TargetMode="External"/><Relationship Id="rId5" Type="http://schemas.openxmlformats.org/officeDocument/2006/relationships/hyperlink" Target="https://www.amazon.com/Gary-Kemper/e/B00MC9G77C/ref=dp_byline_cont_book_1" TargetMode="External"/><Relationship Id="rId4" Type="http://schemas.openxmlformats.org/officeDocument/2006/relationships/hyperlink" Target="https://www.discovery.org/a/sixfold-evidence-for-intelligent-design/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discovery.org/a/sixfold-evidence-for-intelligent-design/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s://microbenotes.com/flagella-and-pili-fimbriae/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discovery.org/a/sixfold-evidence-for-intelligent-design/" TargetMode="External"/><Relationship Id="rId4" Type="http://schemas.openxmlformats.org/officeDocument/2006/relationships/hyperlink" Target="http://www.discovery.org/a/24041#backfn100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discovery.org/a/sixfold-evidence-for-intelligent-design/" TargetMode="External"/><Relationship Id="rId4" Type="http://schemas.openxmlformats.org/officeDocument/2006/relationships/hyperlink" Target="http://www.discovery.org/a/24041#backfn100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discovery.org/a/sixfold-evidence-for-intelligent-design/" TargetMode="External"/><Relationship Id="rId4" Type="http://schemas.openxmlformats.org/officeDocument/2006/relationships/hyperlink" Target="http://www.discovery.org/a/24041#backfn100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discovery.org/a/sixfold-evidence-for-intelligent-design/" TargetMode="External"/><Relationship Id="rId4" Type="http://schemas.openxmlformats.org/officeDocument/2006/relationships/hyperlink" Target="http://www.discovery.org/a/24041#backfn100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discovery.org/a/sixfold-evidence-for-intelligent-design/" TargetMode="External"/><Relationship Id="rId4" Type="http://schemas.openxmlformats.org/officeDocument/2006/relationships/hyperlink" Target="http://www.discovery.org/a/24041#backfn100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discovery.org/a/sixfold-evidence-for-intelligent-design/" TargetMode="External"/><Relationship Id="rId4" Type="http://schemas.openxmlformats.org/officeDocument/2006/relationships/hyperlink" Target="http://www.discovery.org/a/24041#backfn100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discovery.org/a/sixfold-evidence-for-intelligent-design/" TargetMode="External"/><Relationship Id="rId4" Type="http://schemas.openxmlformats.org/officeDocument/2006/relationships/hyperlink" Target="http://www.discovery.org/a/24041#backfn100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intelligentdesign.org/whatisid/" TargetMode="External"/><Relationship Id="rId4" Type="http://schemas.openxmlformats.org/officeDocument/2006/relationships/hyperlink" Target="http://www.discovery.org/a/24041#backfn100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intelligentdesign.org/whatisid/" TargetMode="External"/><Relationship Id="rId4" Type="http://schemas.openxmlformats.org/officeDocument/2006/relationships/hyperlink" Target="http://www.discovery.org/a/24041#backfn100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intelligentdesign.org/whatisid/" TargetMode="External"/><Relationship Id="rId4" Type="http://schemas.openxmlformats.org/officeDocument/2006/relationships/hyperlink" Target="http://www.discovery.org/a/24041#backfn100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google.com/url?sa=t&amp;rct=j&amp;q=&amp;esrc=s&amp;source=web&amp;cd=&amp;cad=rja&amp;uact=8&amp;ved=2ahUKEwj8zNGixsnzAhUBgv0HHa_VC04QFnoECBIQAw&amp;url=https://tr.wikipedia.org/wiki/Evrim&amp;usg=AOvVaw3VhS2RuUVTGrDBpO_vsyeP" TargetMode="External"/><Relationship Id="rId4" Type="http://schemas.openxmlformats.org/officeDocument/2006/relationships/hyperlink" Target="http://www.discovery.org/a/24041#backfn100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google.com/url?sa=t&amp;rct=j&amp;q=&amp;esrc=s&amp;source=web&amp;cd=&amp;cad=rja&amp;uact=8&amp;ved=2ahUKEwj8zNGixsnzAhUBgv0HHa_VC04QFnoECBIQAw&amp;url=https://tr.wikipedia.org/wiki/Evrim&amp;usg=AOvVaw3VhS2RuUVTGrDBpO_vsyeP" TargetMode="External"/><Relationship Id="rId4" Type="http://schemas.openxmlformats.org/officeDocument/2006/relationships/hyperlink" Target="http://www.discovery.org/a/24041#backfn100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google.com/url?sa=t&amp;rct=j&amp;q=&amp;esrc=s&amp;source=web&amp;cd=&amp;cad=rja&amp;uact=8&amp;ved=2ahUKEwj8zNGixsnzAhUBgv0HHa_VC04QFnoECBIQAw&amp;url=https://tr.wikipedia.org/wiki/Evrim&amp;usg=AOvVaw3VhS2RuUVTGrDBpO_vsyeP" TargetMode="External"/><Relationship Id="rId4" Type="http://schemas.openxmlformats.org/officeDocument/2006/relationships/hyperlink" Target="http://www.discovery.org/a/24041#backfn100" TargetMode="Externa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google.com/url?sa=t&amp;rct=j&amp;q=&amp;esrc=s&amp;source=web&amp;cd=&amp;cad=rja&amp;uact=8&amp;ved=2ahUKEwj8zNGixsnzAhUBgv0HHa_VC04QFnoECBIQAw&amp;url=https://tr.wikipedia.org/wiki/Evrim&amp;usg=AOvVaw3VhS2RuUVTGrDBpO_vsyeP" TargetMode="External"/><Relationship Id="rId4" Type="http://schemas.openxmlformats.org/officeDocument/2006/relationships/hyperlink" Target="http://www.discovery.org/a/24041#backfn100" TargetMode="Externa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google.com/url?sa=t&amp;rct=j&amp;q=&amp;esrc=s&amp;source=web&amp;cd=&amp;cad=rja&amp;uact=8&amp;ved=2ahUKEwj8zNGixsnzAhUBgv0HHa_VC04QFnoECBIQAw&amp;url=https://tr.wikipedia.org/wiki/Evrim&amp;usg=AOvVaw3VhS2RuUVTGrDBpO_vsyeP" TargetMode="External"/><Relationship Id="rId4" Type="http://schemas.openxmlformats.org/officeDocument/2006/relationships/hyperlink" Target="http://www.discovery.org/a/24041#backfn100" TargetMode="Externa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wiley.com/en-us/search?pq=|relevance|author:Theodora+Hatziioannou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s://www.wiley.com/en-us/search?pq=|relevance|author:Glenn+F.+Rall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wiley.com/en-us/search?pq=|relevance|author:Vincent+R.+Racaniello" TargetMode="External"/><Relationship Id="rId5" Type="http://schemas.openxmlformats.org/officeDocument/2006/relationships/hyperlink" Target="https://www.wiley.com/en-us/search?pq=|relevance|author:Jane+Flint" TargetMode="External"/><Relationship Id="rId4" Type="http://schemas.openxmlformats.org/officeDocument/2006/relationships/image" Target="../media/image3.png"/><Relationship Id="rId9" Type="http://schemas.openxmlformats.org/officeDocument/2006/relationships/hyperlink" Target="https://www.wiley.com/en-us/search?pq=|relevance|author:Anna+Marie+Skalka" TargetMode="Externa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scovery.org/a/24041#backfn10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aklasansaat.com/dunyamiz/canlilar/evrim.asp" TargetMode="External"/><Relationship Id="rId4" Type="http://schemas.openxmlformats.org/officeDocument/2006/relationships/hyperlink" Target="https://www.google.com/url?sa=t&amp;rct=j&amp;q=&amp;esrc=s&amp;source=web&amp;cd=&amp;cad=rja&amp;uact=8&amp;ved=2ahUKEwj8zNGixsnzAhUBgv0HHa_VC04QFnoECBIQAw&amp;url=https://tr.wikipedia.org/wiki/Evrim&amp;usg=AOvVaw3VhS2RuUVTGrDBpO_vsyeP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scovery.org/a/24041#backfn10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google.com/url?sa=t&amp;rct=j&amp;q=&amp;esrc=s&amp;source=web&amp;cd=&amp;cad=rja&amp;uact=8&amp;ved=2ahUKEwj8zNGixsnzAhUBgv0HHa_VC04QFnoECBIQAw&amp;url=https://tr.wikipedia.org/wiki/Evrim&amp;usg=AOvVaw3VhS2RuUVTGrDBpO_vsyeP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scovery.org/a/24041#backfn10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teemit.com/tr/@aneyefromturkey/bilimsel-metot-nedir-nasil-isler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intelligentdesign.org/whatisid/" TargetMode="External"/><Relationship Id="rId4" Type="http://schemas.openxmlformats.org/officeDocument/2006/relationships/hyperlink" Target="http://www.discovery.org/a/24041#backfn100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discovery.org/a/sixfold-evidence-for-intelligent-design/" TargetMode="External"/><Relationship Id="rId4" Type="http://schemas.openxmlformats.org/officeDocument/2006/relationships/hyperlink" Target="http://www.discovery.org/a/24041#backfn100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amazon.com/s/ref=dp_byline_sr_book_3?ie=UTF8&amp;field-author=Casey+Luskin&amp;text=Casey+Luskin&amp;sort=relevancerank&amp;search-alias=books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s://www.amazon.com/s/ref=dp_byline_sr_book_2?ie=UTF8&amp;field-author=Hallie+Kemper&amp;text=Hallie+Kemper&amp;sort=relevancerank&amp;search-alias=books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amazon.com/Gary-Kemper/e/B00MC9G77C/ref=dp_byline_cont_book_1" TargetMode="External"/><Relationship Id="rId5" Type="http://schemas.openxmlformats.org/officeDocument/2006/relationships/hyperlink" Target="https://www.discovery.org/a/sixfold-evidence-for-intelligent-design/" TargetMode="External"/><Relationship Id="rId4" Type="http://schemas.openxmlformats.org/officeDocument/2006/relationships/hyperlink" Target="http://www.discovery.org/a/24041#backfn10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3"/>
          <p:cNvSpPr/>
          <p:nvPr/>
        </p:nvSpPr>
        <p:spPr>
          <a:xfrm flipV="1">
            <a:off x="4908653" y="-5258"/>
            <a:ext cx="7283347" cy="462453"/>
          </a:xfrm>
          <a:custGeom>
            <a:avLst/>
            <a:gdLst/>
            <a:ahLst/>
            <a:cxnLst/>
            <a:rect l="l" t="t" r="r" b="b"/>
            <a:pathLst>
              <a:path w="9347200" h="114300">
                <a:moveTo>
                  <a:pt x="0" y="114300"/>
                </a:moveTo>
                <a:lnTo>
                  <a:pt x="9347200" y="114300"/>
                </a:lnTo>
                <a:lnTo>
                  <a:pt x="9347200" y="0"/>
                </a:lnTo>
                <a:lnTo>
                  <a:pt x="0" y="0"/>
                </a:lnTo>
                <a:lnTo>
                  <a:pt x="0" y="114300"/>
                </a:lnTo>
                <a:close/>
              </a:path>
            </a:pathLst>
          </a:custGeom>
          <a:solidFill>
            <a:srgbClr val="113F67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2"/>
          <p:cNvSpPr txBox="1"/>
          <p:nvPr/>
        </p:nvSpPr>
        <p:spPr>
          <a:xfrm>
            <a:off x="890649" y="2933098"/>
            <a:ext cx="10432473" cy="12311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tr-TR" sz="1600" b="1" dirty="0" smtClean="0">
                <a:solidFill>
                  <a:srgbClr val="113E67"/>
                </a:solidFill>
                <a:cs typeface="Trebuchet MS"/>
              </a:rPr>
              <a:t>AKILLI </a:t>
            </a:r>
            <a:r>
              <a:rPr lang="tr-TR" sz="1600" b="1" dirty="0">
                <a:solidFill>
                  <a:srgbClr val="113E67"/>
                </a:solidFill>
                <a:cs typeface="Trebuchet MS"/>
              </a:rPr>
              <a:t>TASARIM, BİLİMSEL BİR TEORİMİDİR?</a:t>
            </a:r>
          </a:p>
          <a:p>
            <a:r>
              <a:rPr lang="tr-TR" sz="1400" b="1" dirty="0"/>
              <a:t> </a:t>
            </a:r>
            <a:endParaRPr lang="tr-TR" sz="1400" dirty="0"/>
          </a:p>
          <a:p>
            <a:pPr marL="12700" algn="ctr"/>
            <a:endParaRPr lang="tr-TR" sz="3000" dirty="0" smtClean="0">
              <a:solidFill>
                <a:srgbClr val="113E67"/>
              </a:solidFill>
              <a:latin typeface="Trebuchet MS"/>
              <a:cs typeface="Trebuchet MS"/>
            </a:endParaRPr>
          </a:p>
          <a:p>
            <a:pPr marL="12700" algn="ctr"/>
            <a:endParaRPr lang="tr-TR" sz="2000" dirty="0">
              <a:solidFill>
                <a:srgbClr val="113E67"/>
              </a:solidFill>
              <a:latin typeface="Trebuchet MS"/>
              <a:cs typeface="Trebuchet MS"/>
            </a:endParaRPr>
          </a:p>
        </p:txBody>
      </p:sp>
      <p:sp>
        <p:nvSpPr>
          <p:cNvPr id="6" name="object 3"/>
          <p:cNvSpPr txBox="1"/>
          <p:nvPr/>
        </p:nvSpPr>
        <p:spPr>
          <a:xfrm>
            <a:off x="4526103" y="4326327"/>
            <a:ext cx="3578225" cy="7848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algn="ctr">
              <a:lnSpc>
                <a:spcPct val="100000"/>
              </a:lnSpc>
            </a:pPr>
            <a:r>
              <a:rPr lang="tr-TR" sz="1500" b="1" i="1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Prof.Dr</a:t>
            </a:r>
            <a:r>
              <a:rPr lang="tr-TR" sz="1500" b="1" i="1" dirty="0" smtClean="0">
                <a:solidFill>
                  <a:srgbClr val="113E67"/>
                </a:solidFill>
                <a:latin typeface="Trebuchet MS"/>
                <a:cs typeface="Trebuchet MS"/>
              </a:rPr>
              <a:t>. Ali </a:t>
            </a:r>
            <a:r>
              <a:rPr lang="tr-TR" sz="1500" b="1" i="1" dirty="0">
                <a:solidFill>
                  <a:srgbClr val="113E67"/>
                </a:solidFill>
                <a:latin typeface="Trebuchet MS"/>
                <a:cs typeface="Trebuchet MS"/>
              </a:rPr>
              <a:t>Osman </a:t>
            </a:r>
            <a:r>
              <a:rPr lang="tr-TR" sz="1500" b="1" i="1" dirty="0" err="1">
                <a:solidFill>
                  <a:srgbClr val="113E67"/>
                </a:solidFill>
                <a:latin typeface="Trebuchet MS"/>
                <a:cs typeface="Trebuchet MS"/>
              </a:rPr>
              <a:t>Belduz</a:t>
            </a:r>
            <a:endParaRPr lang="tr-TR" sz="1500" b="1" i="1" dirty="0">
              <a:solidFill>
                <a:srgbClr val="113E67"/>
              </a:solidFill>
              <a:latin typeface="Trebuchet MS"/>
              <a:cs typeface="Trebuchet MS"/>
            </a:endParaRPr>
          </a:p>
          <a:p>
            <a:pPr algn="ctr"/>
            <a:r>
              <a:rPr lang="tr-TR" sz="1200" i="1" spc="-10" dirty="0">
                <a:solidFill>
                  <a:srgbClr val="113E67"/>
                </a:solidFill>
                <a:latin typeface="Trebuchet MS"/>
                <a:cs typeface="Trebuchet MS"/>
              </a:rPr>
              <a:t>Karadeniz Technical </a:t>
            </a:r>
            <a:r>
              <a:rPr lang="tr-TR" sz="1200" i="1" spc="-10" dirty="0" err="1">
                <a:solidFill>
                  <a:srgbClr val="113E67"/>
                </a:solidFill>
                <a:latin typeface="Trebuchet MS"/>
                <a:cs typeface="Trebuchet MS"/>
              </a:rPr>
              <a:t>University</a:t>
            </a:r>
            <a:endParaRPr lang="tr-TR" sz="1200" i="1" spc="-10" dirty="0">
              <a:solidFill>
                <a:srgbClr val="113E67"/>
              </a:solidFill>
              <a:latin typeface="Trebuchet MS"/>
              <a:cs typeface="Trebuchet MS"/>
            </a:endParaRPr>
          </a:p>
          <a:p>
            <a:pPr algn="ctr"/>
            <a:r>
              <a:rPr lang="tr-TR" sz="1200" i="1" spc="-10" dirty="0" err="1">
                <a:solidFill>
                  <a:srgbClr val="113E67"/>
                </a:solidFill>
                <a:latin typeface="Trebuchet MS"/>
                <a:cs typeface="Trebuchet MS"/>
              </a:rPr>
              <a:t>Dept</a:t>
            </a:r>
            <a:r>
              <a:rPr lang="tr-TR" sz="1200" i="1" spc="-10" dirty="0">
                <a:solidFill>
                  <a:srgbClr val="113E67"/>
                </a:solidFill>
                <a:latin typeface="Trebuchet MS"/>
                <a:cs typeface="Trebuchet MS"/>
              </a:rPr>
              <a:t> of </a:t>
            </a:r>
            <a:r>
              <a:rPr lang="tr-TR" sz="1200" i="1" spc="-10" dirty="0" err="1">
                <a:solidFill>
                  <a:srgbClr val="113E67"/>
                </a:solidFill>
                <a:latin typeface="Trebuchet MS"/>
                <a:cs typeface="Trebuchet MS"/>
              </a:rPr>
              <a:t>Biology</a:t>
            </a:r>
            <a:endParaRPr lang="tr-TR" sz="1200" i="1" spc="-10" dirty="0">
              <a:solidFill>
                <a:srgbClr val="113E67"/>
              </a:solidFill>
              <a:latin typeface="Trebuchet MS"/>
              <a:cs typeface="Trebuchet MS"/>
            </a:endParaRPr>
          </a:p>
          <a:p>
            <a:pPr algn="ctr"/>
            <a:r>
              <a:rPr lang="tr-TR" sz="1200" i="1" spc="-10" dirty="0" smtClean="0">
                <a:solidFill>
                  <a:srgbClr val="113E67"/>
                </a:solidFill>
                <a:latin typeface="Trebuchet MS"/>
                <a:cs typeface="Trebuchet MS"/>
              </a:rPr>
              <a:t>Trabzon/TURKEY</a:t>
            </a:r>
            <a:endParaRPr sz="1200" dirty="0">
              <a:latin typeface="Trebuchet MS"/>
              <a:cs typeface="Trebuchet MS"/>
            </a:endParaRPr>
          </a:p>
        </p:txBody>
      </p:sp>
      <p:sp>
        <p:nvSpPr>
          <p:cNvPr id="7" name="object 4"/>
          <p:cNvSpPr/>
          <p:nvPr/>
        </p:nvSpPr>
        <p:spPr>
          <a:xfrm>
            <a:off x="5136616" y="843818"/>
            <a:ext cx="1963797" cy="190520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" name="object 5"/>
          <p:cNvSpPr/>
          <p:nvPr/>
        </p:nvSpPr>
        <p:spPr>
          <a:xfrm>
            <a:off x="-1" y="6477000"/>
            <a:ext cx="4168239" cy="381000"/>
          </a:xfrm>
          <a:custGeom>
            <a:avLst/>
            <a:gdLst/>
            <a:ahLst/>
            <a:cxnLst/>
            <a:rect l="l" t="t" r="r" b="b"/>
            <a:pathLst>
              <a:path w="3636820" h="381000">
                <a:moveTo>
                  <a:pt x="2920995" y="0"/>
                </a:moveTo>
                <a:lnTo>
                  <a:pt x="0" y="0"/>
                </a:lnTo>
                <a:lnTo>
                  <a:pt x="0" y="381000"/>
                </a:lnTo>
                <a:lnTo>
                  <a:pt x="3636820" y="381000"/>
                </a:lnTo>
                <a:lnTo>
                  <a:pt x="2920995" y="0"/>
                </a:lnTo>
              </a:path>
            </a:pathLst>
          </a:custGeom>
          <a:solidFill>
            <a:srgbClr val="188DC0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" name="object 6"/>
          <p:cNvSpPr/>
          <p:nvPr/>
        </p:nvSpPr>
        <p:spPr>
          <a:xfrm>
            <a:off x="2717982" y="6091056"/>
            <a:ext cx="8382000" cy="767938"/>
          </a:xfrm>
          <a:custGeom>
            <a:avLst/>
            <a:gdLst>
              <a:gd name="connsiteX0" fmla="*/ 7416800 w 7416800"/>
              <a:gd name="connsiteY0" fmla="*/ 0 h 1331569"/>
              <a:gd name="connsiteX1" fmla="*/ 0 w 7416800"/>
              <a:gd name="connsiteY1" fmla="*/ 0 h 1331569"/>
              <a:gd name="connsiteX2" fmla="*/ 724153 w 7416800"/>
              <a:gd name="connsiteY2" fmla="*/ 1310818 h 1331569"/>
              <a:gd name="connsiteX3" fmla="*/ 7416800 w 7416800"/>
              <a:gd name="connsiteY3" fmla="*/ 1331569 h 1331569"/>
              <a:gd name="connsiteX4" fmla="*/ 7416800 w 7416800"/>
              <a:gd name="connsiteY4" fmla="*/ 0 h 1331569"/>
              <a:gd name="connsiteX0" fmla="*/ 7416800 w 7416800"/>
              <a:gd name="connsiteY0" fmla="*/ 0 h 1341945"/>
              <a:gd name="connsiteX1" fmla="*/ 0 w 7416800"/>
              <a:gd name="connsiteY1" fmla="*/ 0 h 1341945"/>
              <a:gd name="connsiteX2" fmla="*/ 734660 w 7416800"/>
              <a:gd name="connsiteY2" fmla="*/ 1341945 h 1341945"/>
              <a:gd name="connsiteX3" fmla="*/ 7416800 w 7416800"/>
              <a:gd name="connsiteY3" fmla="*/ 1331569 h 1341945"/>
              <a:gd name="connsiteX4" fmla="*/ 7416800 w 7416800"/>
              <a:gd name="connsiteY4" fmla="*/ 0 h 1341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16800" h="1341945">
                <a:moveTo>
                  <a:pt x="7416800" y="0"/>
                </a:moveTo>
                <a:lnTo>
                  <a:pt x="0" y="0"/>
                </a:lnTo>
                <a:lnTo>
                  <a:pt x="734660" y="1341945"/>
                </a:lnTo>
                <a:lnTo>
                  <a:pt x="7416800" y="1331569"/>
                </a:lnTo>
                <a:lnTo>
                  <a:pt x="7416800" y="0"/>
                </a:lnTo>
                <a:close/>
              </a:path>
            </a:pathLst>
          </a:custGeom>
          <a:solidFill>
            <a:srgbClr val="D1D1D1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" name="object 6"/>
          <p:cNvSpPr/>
          <p:nvPr/>
        </p:nvSpPr>
        <p:spPr>
          <a:xfrm>
            <a:off x="3758540" y="5528413"/>
            <a:ext cx="8433460" cy="1331569"/>
          </a:xfrm>
          <a:custGeom>
            <a:avLst/>
            <a:gdLst/>
            <a:ahLst/>
            <a:cxnLst/>
            <a:rect l="l" t="t" r="r" b="b"/>
            <a:pathLst>
              <a:path w="7416800" h="1331569">
                <a:moveTo>
                  <a:pt x="7416800" y="0"/>
                </a:moveTo>
                <a:lnTo>
                  <a:pt x="0" y="0"/>
                </a:lnTo>
                <a:lnTo>
                  <a:pt x="2431681" y="1331569"/>
                </a:lnTo>
                <a:lnTo>
                  <a:pt x="7416800" y="1331569"/>
                </a:lnTo>
                <a:lnTo>
                  <a:pt x="7416800" y="0"/>
                </a:lnTo>
                <a:close/>
              </a:path>
            </a:pathLst>
          </a:custGeom>
          <a:solidFill>
            <a:srgbClr val="188DC0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" name="object 4"/>
          <p:cNvSpPr/>
          <p:nvPr/>
        </p:nvSpPr>
        <p:spPr>
          <a:xfrm>
            <a:off x="0" y="0"/>
            <a:ext cx="8971808" cy="457196"/>
          </a:xfrm>
          <a:custGeom>
            <a:avLst/>
            <a:gdLst/>
            <a:ahLst/>
            <a:cxnLst/>
            <a:rect l="l" t="t" r="r" b="b"/>
            <a:pathLst>
              <a:path w="7975600" h="457196">
                <a:moveTo>
                  <a:pt x="0" y="3"/>
                </a:moveTo>
                <a:lnTo>
                  <a:pt x="0" y="457200"/>
                </a:lnTo>
                <a:lnTo>
                  <a:pt x="7975600" y="457200"/>
                </a:lnTo>
                <a:lnTo>
                  <a:pt x="7188206" y="3"/>
                </a:lnTo>
                <a:lnTo>
                  <a:pt x="0" y="3"/>
                </a:lnTo>
              </a:path>
            </a:pathLst>
          </a:custGeom>
          <a:solidFill>
            <a:srgbClr val="188DC0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76615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4"/>
          <p:cNvSpPr/>
          <p:nvPr/>
        </p:nvSpPr>
        <p:spPr>
          <a:xfrm>
            <a:off x="85292" y="209372"/>
            <a:ext cx="12032954" cy="220397"/>
          </a:xfrm>
          <a:custGeom>
            <a:avLst/>
            <a:gdLst/>
            <a:ahLst/>
            <a:cxnLst/>
            <a:rect l="l" t="t" r="r" b="b"/>
            <a:pathLst>
              <a:path w="10160000" h="2400300">
                <a:moveTo>
                  <a:pt x="0" y="2400300"/>
                </a:moveTo>
                <a:lnTo>
                  <a:pt x="10160000" y="2400300"/>
                </a:lnTo>
                <a:lnTo>
                  <a:pt x="10160000" y="0"/>
                </a:lnTo>
                <a:lnTo>
                  <a:pt x="0" y="0"/>
                </a:lnTo>
                <a:lnTo>
                  <a:pt x="0" y="2400300"/>
                </a:lnTo>
                <a:close/>
              </a:path>
            </a:pathLst>
          </a:custGeom>
          <a:solidFill>
            <a:srgbClr val="188DC0"/>
          </a:solidFill>
        </p:spPr>
        <p:txBody>
          <a:bodyPr wrap="square" lIns="0" tIns="0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1" name="object 3"/>
          <p:cNvSpPr/>
          <p:nvPr/>
        </p:nvSpPr>
        <p:spPr>
          <a:xfrm>
            <a:off x="85292" y="669354"/>
            <a:ext cx="12032954" cy="220397"/>
          </a:xfrm>
          <a:custGeom>
            <a:avLst/>
            <a:gdLst/>
            <a:ahLst/>
            <a:cxnLst/>
            <a:rect l="l" t="t" r="r" b="b"/>
            <a:pathLst>
              <a:path w="9347200" h="114300">
                <a:moveTo>
                  <a:pt x="0" y="114300"/>
                </a:moveTo>
                <a:lnTo>
                  <a:pt x="9347200" y="114300"/>
                </a:lnTo>
                <a:lnTo>
                  <a:pt x="9347200" y="0"/>
                </a:lnTo>
                <a:lnTo>
                  <a:pt x="0" y="0"/>
                </a:lnTo>
                <a:lnTo>
                  <a:pt x="0" y="114300"/>
                </a:lnTo>
                <a:close/>
              </a:path>
            </a:pathLst>
          </a:custGeom>
          <a:solidFill>
            <a:srgbClr val="113F67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" name="object 4"/>
          <p:cNvSpPr/>
          <p:nvPr/>
        </p:nvSpPr>
        <p:spPr>
          <a:xfrm>
            <a:off x="305088" y="368915"/>
            <a:ext cx="595090" cy="57733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" name="object 2"/>
          <p:cNvSpPr txBox="1"/>
          <p:nvPr/>
        </p:nvSpPr>
        <p:spPr>
          <a:xfrm>
            <a:off x="979908" y="430025"/>
            <a:ext cx="5557758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Karadeniz Technical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University</a:t>
            </a:r>
            <a:endParaRPr lang="tr-TR" sz="500" dirty="0" smtClean="0">
              <a:solidFill>
                <a:srgbClr val="113E67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Department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of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Biology</a:t>
            </a:r>
            <a:endParaRPr lang="tr-TR" sz="500" dirty="0" smtClean="0">
              <a:solidFill>
                <a:srgbClr val="113E67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Molecular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Biology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Laboratory</a:t>
            </a:r>
            <a:endParaRPr sz="500" dirty="0">
              <a:latin typeface="Trebuchet MS"/>
              <a:cs typeface="Trebuchet MS"/>
            </a:endParaRPr>
          </a:p>
        </p:txBody>
      </p:sp>
      <p:sp>
        <p:nvSpPr>
          <p:cNvPr id="15" name="object 2"/>
          <p:cNvSpPr txBox="1"/>
          <p:nvPr/>
        </p:nvSpPr>
        <p:spPr>
          <a:xfrm>
            <a:off x="7904617" y="494909"/>
            <a:ext cx="4186161" cy="769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r">
              <a:lnSpc>
                <a:spcPct val="100000"/>
              </a:lnSpc>
            </a:pPr>
            <a:r>
              <a:rPr lang="tr-TR" sz="400" dirty="0" smtClean="0">
                <a:solidFill>
                  <a:srgbClr val="113E67"/>
                </a:solidFill>
                <a:latin typeface="Trebuchet MS"/>
                <a:cs typeface="Trebuchet MS"/>
              </a:rPr>
              <a:t>http://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aves.ktu.edu/belduz</a:t>
            </a:r>
            <a:endParaRPr lang="tr-TR" sz="400" dirty="0" smtClean="0">
              <a:solidFill>
                <a:srgbClr val="113E67"/>
              </a:solidFill>
              <a:latin typeface="Trebuchet MS"/>
              <a:cs typeface="Trebuchet MS"/>
            </a:endParaRPr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3157" y="6582233"/>
            <a:ext cx="8944367" cy="275768"/>
          </a:xfrm>
        </p:spPr>
        <p:txBody>
          <a:bodyPr/>
          <a:lstStyle/>
          <a:p>
            <a:r>
              <a:rPr lang="tr-TR" b="1" dirty="0">
                <a:solidFill>
                  <a:srgbClr val="3D79AB"/>
                </a:solidFill>
              </a:rPr>
              <a:t> </a:t>
            </a:r>
            <a:r>
              <a:rPr lang="tr-TR" b="1" dirty="0" err="1">
                <a:solidFill>
                  <a:srgbClr val="3D79AB"/>
                </a:solidFill>
              </a:rPr>
              <a:t>Belduz</a:t>
            </a:r>
            <a:r>
              <a:rPr lang="tr-TR" b="1" dirty="0">
                <a:solidFill>
                  <a:srgbClr val="3D79AB"/>
                </a:solidFill>
              </a:rPr>
              <a:t> A.O. 		</a:t>
            </a:r>
            <a:r>
              <a:rPr lang="en-US" b="1" dirty="0">
                <a:solidFill>
                  <a:srgbClr val="3D79AB"/>
                </a:solidFill>
              </a:rPr>
              <a:t> </a:t>
            </a:r>
            <a:r>
              <a:rPr lang="tr-TR" b="1" dirty="0">
                <a:solidFill>
                  <a:srgbClr val="3D79AB"/>
                </a:solidFill>
              </a:rPr>
              <a:t>AKILLI TASARIM, BİLİMSEL BİR TEORİMİDİR?</a:t>
            </a:r>
          </a:p>
        </p:txBody>
      </p:sp>
      <p:sp>
        <p:nvSpPr>
          <p:cNvPr id="12" name="Dikdörtgen 11"/>
          <p:cNvSpPr/>
          <p:nvPr/>
        </p:nvSpPr>
        <p:spPr>
          <a:xfrm>
            <a:off x="1106297" y="6059013"/>
            <a:ext cx="1022224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tr-TR" sz="700" u="sng" dirty="0" smtClean="0">
                <a:hlinkClick r:id="rId4"/>
              </a:rPr>
              <a:t>https</a:t>
            </a:r>
            <a:r>
              <a:rPr lang="tr-TR" sz="700" u="sng" dirty="0">
                <a:hlinkClick r:id="rId4"/>
              </a:rPr>
              <a:t>://www.discovery.org/a/sixfold-evidence-for-intelligent-design/</a:t>
            </a:r>
            <a:endParaRPr lang="tr-TR" sz="700" dirty="0"/>
          </a:p>
          <a:p>
            <a:pPr lvl="0"/>
            <a:r>
              <a:rPr lang="tr-TR" sz="700" dirty="0" err="1"/>
              <a:t>Discovering</a:t>
            </a:r>
            <a:r>
              <a:rPr lang="tr-TR" sz="700" dirty="0"/>
              <a:t> </a:t>
            </a:r>
            <a:r>
              <a:rPr lang="tr-TR" sz="700" dirty="0" err="1"/>
              <a:t>Intelligent</a:t>
            </a:r>
            <a:r>
              <a:rPr lang="tr-TR" sz="700" dirty="0"/>
              <a:t> Design: A </a:t>
            </a:r>
            <a:r>
              <a:rPr lang="tr-TR" sz="700" dirty="0" err="1"/>
              <a:t>Journey</a:t>
            </a:r>
            <a:r>
              <a:rPr lang="tr-TR" sz="700" dirty="0"/>
              <a:t> </a:t>
            </a:r>
            <a:r>
              <a:rPr lang="tr-TR" sz="700" dirty="0" err="1"/>
              <a:t>into</a:t>
            </a:r>
            <a:r>
              <a:rPr lang="tr-TR" sz="700" dirty="0"/>
              <a:t> </a:t>
            </a:r>
            <a:r>
              <a:rPr lang="tr-TR" sz="700" dirty="0" err="1"/>
              <a:t>the</a:t>
            </a:r>
            <a:r>
              <a:rPr lang="tr-TR" sz="700" dirty="0"/>
              <a:t> </a:t>
            </a:r>
            <a:r>
              <a:rPr lang="tr-TR" sz="700" dirty="0" err="1"/>
              <a:t>Scientific</a:t>
            </a:r>
            <a:r>
              <a:rPr lang="tr-TR" sz="700" dirty="0"/>
              <a:t> </a:t>
            </a:r>
            <a:r>
              <a:rPr lang="tr-TR" sz="700" dirty="0" err="1"/>
              <a:t>Evidence</a:t>
            </a:r>
            <a:r>
              <a:rPr lang="tr-TR" sz="700" dirty="0"/>
              <a:t> 1st Edition </a:t>
            </a:r>
            <a:r>
              <a:rPr lang="tr-TR" sz="700" dirty="0" err="1"/>
              <a:t>by</a:t>
            </a:r>
            <a:r>
              <a:rPr lang="tr-TR" sz="700" dirty="0"/>
              <a:t> </a:t>
            </a:r>
            <a:r>
              <a:rPr lang="tr-TR" sz="700" dirty="0" err="1">
                <a:hlinkClick r:id="rId5"/>
              </a:rPr>
              <a:t>Gary</a:t>
            </a:r>
            <a:r>
              <a:rPr lang="tr-TR" sz="700" dirty="0">
                <a:hlinkClick r:id="rId5"/>
              </a:rPr>
              <a:t> </a:t>
            </a:r>
            <a:r>
              <a:rPr lang="tr-TR" sz="700" dirty="0" err="1">
                <a:hlinkClick r:id="rId5"/>
              </a:rPr>
              <a:t>Kemper</a:t>
            </a:r>
            <a:r>
              <a:rPr lang="tr-TR" sz="700" dirty="0"/>
              <a:t>  (Author), </a:t>
            </a:r>
            <a:r>
              <a:rPr lang="tr-TR" sz="700" dirty="0" err="1">
                <a:hlinkClick r:id="rId6"/>
              </a:rPr>
              <a:t>Hallie</a:t>
            </a:r>
            <a:r>
              <a:rPr lang="tr-TR" sz="700" dirty="0">
                <a:hlinkClick r:id="rId6"/>
              </a:rPr>
              <a:t> </a:t>
            </a:r>
            <a:r>
              <a:rPr lang="tr-TR" sz="700" dirty="0" err="1">
                <a:hlinkClick r:id="rId6"/>
              </a:rPr>
              <a:t>Kemper</a:t>
            </a:r>
            <a:r>
              <a:rPr lang="tr-TR" sz="700" dirty="0"/>
              <a:t> (Author), </a:t>
            </a:r>
            <a:r>
              <a:rPr lang="tr-TR" sz="700" dirty="0" err="1">
                <a:hlinkClick r:id="rId7"/>
              </a:rPr>
              <a:t>Casey</a:t>
            </a:r>
            <a:r>
              <a:rPr lang="tr-TR" sz="700" dirty="0">
                <a:hlinkClick r:id="rId7"/>
              </a:rPr>
              <a:t> </a:t>
            </a:r>
            <a:r>
              <a:rPr lang="tr-TR" sz="700" dirty="0" err="1">
                <a:hlinkClick r:id="rId7"/>
              </a:rPr>
              <a:t>Luskin</a:t>
            </a:r>
            <a:r>
              <a:rPr lang="tr-TR" sz="700" dirty="0"/>
              <a:t> (Author) </a:t>
            </a:r>
            <a:r>
              <a:rPr lang="tr-TR" sz="700" dirty="0" err="1"/>
              <a:t>Discoverey</a:t>
            </a:r>
            <a:r>
              <a:rPr lang="tr-TR" sz="700" dirty="0"/>
              <a:t> </a:t>
            </a:r>
            <a:r>
              <a:rPr lang="tr-TR" sz="700" dirty="0" err="1"/>
              <a:t>institue</a:t>
            </a:r>
            <a:r>
              <a:rPr lang="tr-TR" sz="700" dirty="0"/>
              <a:t> </a:t>
            </a:r>
            <a:r>
              <a:rPr lang="tr-TR" sz="700" dirty="0" err="1"/>
              <a:t>press</a:t>
            </a:r>
            <a:r>
              <a:rPr lang="tr-TR" sz="700" dirty="0"/>
              <a:t>, 2013, ABD</a:t>
            </a:r>
          </a:p>
          <a:p>
            <a:pPr lvl="0"/>
            <a:endParaRPr lang="tr-TR" sz="700" dirty="0"/>
          </a:p>
        </p:txBody>
      </p:sp>
      <p:sp>
        <p:nvSpPr>
          <p:cNvPr id="18" name="İçerik Yer Tutucusu 2"/>
          <p:cNvSpPr>
            <a:spLocks noGrp="1"/>
          </p:cNvSpPr>
          <p:nvPr>
            <p:ph idx="1"/>
          </p:nvPr>
        </p:nvSpPr>
        <p:spPr>
          <a:xfrm>
            <a:off x="677333" y="1704593"/>
            <a:ext cx="10461721" cy="4288800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Dahice </a:t>
            </a:r>
            <a:r>
              <a:rPr lang="tr-TR" dirty="0"/>
              <a:t>tasarlanmış bu moleküler makineler </a:t>
            </a:r>
            <a:r>
              <a:rPr lang="tr-TR" dirty="0" err="1"/>
              <a:t>Darwinci</a:t>
            </a:r>
            <a:r>
              <a:rPr lang="tr-TR" dirty="0"/>
              <a:t> mekanizmalarla evrimleşebilir mi? </a:t>
            </a:r>
            <a:endParaRPr lang="tr-TR" dirty="0" smtClean="0"/>
          </a:p>
          <a:p>
            <a:r>
              <a:rPr lang="tr-TR" dirty="0" smtClean="0"/>
              <a:t>Birçok </a:t>
            </a:r>
            <a:r>
              <a:rPr lang="tr-TR" dirty="0"/>
              <a:t>moleküler makinenin indirgenemez karmaşık özelliğe sahip olması nedeniyle 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 bunun </a:t>
            </a:r>
            <a:r>
              <a:rPr lang="tr-TR" dirty="0"/>
              <a:t>neden son derece olanaksız olduğu ifade </a:t>
            </a:r>
            <a:r>
              <a:rPr lang="tr-TR" dirty="0" smtClean="0"/>
              <a:t>ediliyor.</a:t>
            </a:r>
            <a:endParaRPr lang="tr-TR" dirty="0"/>
          </a:p>
          <a:p>
            <a:r>
              <a:rPr lang="tr-TR" b="1" dirty="0" smtClean="0"/>
              <a:t>Darwin'in </a:t>
            </a:r>
            <a:r>
              <a:rPr lang="tr-TR" b="1" dirty="0"/>
              <a:t>Kara Kutusu</a:t>
            </a:r>
            <a:r>
              <a:rPr lang="tr-TR" dirty="0"/>
              <a:t> adlı kitabında </a:t>
            </a:r>
            <a:r>
              <a:rPr lang="tr-TR" dirty="0" err="1" smtClean="0"/>
              <a:t>Behe</a:t>
            </a:r>
            <a:r>
              <a:rPr lang="tr-TR" dirty="0"/>
              <a:t>;</a:t>
            </a:r>
            <a:r>
              <a:rPr lang="tr-TR" dirty="0" smtClean="0"/>
              <a:t> </a:t>
            </a:r>
          </a:p>
          <a:p>
            <a:pPr lvl="1"/>
            <a:r>
              <a:rPr lang="tr-TR" dirty="0" smtClean="0"/>
              <a:t>Darwin'in </a:t>
            </a:r>
            <a:r>
              <a:rPr lang="tr-TR" dirty="0"/>
              <a:t>evrim </a:t>
            </a:r>
            <a:r>
              <a:rPr lang="tr-TR" dirty="0" smtClean="0"/>
              <a:t>görüşünü </a:t>
            </a:r>
            <a:r>
              <a:rPr lang="tr-TR" dirty="0"/>
              <a:t>geçemeyen bir sistemi tanımlamak için indirgenemez karmaşıklık terimini </a:t>
            </a:r>
            <a:r>
              <a:rPr lang="tr-TR" dirty="0" smtClean="0"/>
              <a:t>kullandı:</a:t>
            </a:r>
          </a:p>
          <a:p>
            <a:pPr lvl="1"/>
            <a:r>
              <a:rPr lang="tr-TR" dirty="0" smtClean="0"/>
              <a:t>"</a:t>
            </a:r>
            <a:r>
              <a:rPr lang="tr-TR" b="1" dirty="0"/>
              <a:t>İndirgenemez derecede karmaşık biyolojik</a:t>
            </a:r>
            <a:r>
              <a:rPr lang="tr-TR" dirty="0"/>
              <a:t> bir </a:t>
            </a:r>
            <a:r>
              <a:rPr lang="tr-TR" dirty="0" smtClean="0"/>
              <a:t>sistem;</a:t>
            </a:r>
          </a:p>
          <a:p>
            <a:pPr lvl="2">
              <a:spcBef>
                <a:spcPts val="0"/>
              </a:spcBef>
            </a:pPr>
            <a:r>
              <a:rPr lang="tr-TR" b="1" dirty="0" smtClean="0">
                <a:solidFill>
                  <a:schemeClr val="tx1"/>
                </a:solidFill>
              </a:rPr>
              <a:t>ardışık </a:t>
            </a:r>
            <a:r>
              <a:rPr lang="tr-TR" b="1" dirty="0">
                <a:solidFill>
                  <a:schemeClr val="tx1"/>
                </a:solidFill>
              </a:rPr>
              <a:t>çok sayıda küçük değişiklikle oluşturulamaz, </a:t>
            </a:r>
            <a:endParaRPr lang="tr-TR" b="1" dirty="0" smtClean="0">
              <a:solidFill>
                <a:schemeClr val="tx1"/>
              </a:solidFill>
            </a:endParaRPr>
          </a:p>
          <a:p>
            <a:pPr lvl="2">
              <a:spcBef>
                <a:spcPts val="0"/>
              </a:spcBef>
            </a:pPr>
            <a:r>
              <a:rPr lang="tr-TR" b="1" dirty="0" smtClean="0">
                <a:solidFill>
                  <a:schemeClr val="tx1"/>
                </a:solidFill>
              </a:rPr>
              <a:t>çünkü </a:t>
            </a:r>
            <a:r>
              <a:rPr lang="tr-TR" b="1" dirty="0">
                <a:solidFill>
                  <a:schemeClr val="tx1"/>
                </a:solidFill>
              </a:rPr>
              <a:t>temel işleve katkıda bulunan ve etkileşim halindeki birkaç parçadan oluşan bir sistemde, </a:t>
            </a:r>
            <a:endParaRPr lang="tr-TR" b="1" dirty="0" smtClean="0">
              <a:solidFill>
                <a:schemeClr val="tx1"/>
              </a:solidFill>
            </a:endParaRPr>
          </a:p>
          <a:p>
            <a:pPr lvl="2">
              <a:spcBef>
                <a:spcPts val="0"/>
              </a:spcBef>
            </a:pPr>
            <a:r>
              <a:rPr lang="tr-TR" b="1" dirty="0" smtClean="0">
                <a:solidFill>
                  <a:schemeClr val="tx1"/>
                </a:solidFill>
              </a:rPr>
              <a:t>parçalardan </a:t>
            </a:r>
            <a:r>
              <a:rPr lang="tr-TR" b="1" dirty="0">
                <a:solidFill>
                  <a:schemeClr val="tx1"/>
                </a:solidFill>
              </a:rPr>
              <a:t>herhangi birinin çıkarılmasının sistemin işlevini etkin bir şekilde durdurmasına neden olur, </a:t>
            </a:r>
            <a:endParaRPr lang="tr-TR" b="1" dirty="0" smtClean="0">
              <a:solidFill>
                <a:schemeClr val="tx1"/>
              </a:solidFill>
            </a:endParaRPr>
          </a:p>
          <a:p>
            <a:pPr lvl="2">
              <a:spcBef>
                <a:spcPts val="0"/>
              </a:spcBef>
            </a:pPr>
            <a:r>
              <a:rPr lang="tr-TR" b="1" dirty="0" smtClean="0">
                <a:solidFill>
                  <a:schemeClr val="tx1"/>
                </a:solidFill>
              </a:rPr>
              <a:t>indirgenemez </a:t>
            </a:r>
            <a:r>
              <a:rPr lang="tr-TR" b="1" dirty="0">
                <a:solidFill>
                  <a:schemeClr val="tx1"/>
                </a:solidFill>
              </a:rPr>
              <a:t>derecede karmaşık biyolojik bir sistemden de kasıt </a:t>
            </a:r>
            <a:r>
              <a:rPr lang="tr-TR" b="1" dirty="0" smtClean="0">
                <a:solidFill>
                  <a:schemeClr val="tx1"/>
                </a:solidFill>
              </a:rPr>
              <a:t>budur.</a:t>
            </a:r>
            <a:endParaRPr lang="tr-TR" b="1" dirty="0">
              <a:solidFill>
                <a:schemeClr val="tx1"/>
              </a:solidFill>
            </a:endParaRPr>
          </a:p>
          <a:p>
            <a:r>
              <a:rPr lang="tr-TR" dirty="0" err="1" smtClean="0"/>
              <a:t>Darwinizm</a:t>
            </a:r>
            <a:r>
              <a:rPr lang="tr-TR" dirty="0"/>
              <a:t>, yapıların evrimlerinin </a:t>
            </a:r>
            <a:r>
              <a:rPr lang="tr-TR" u="sng" dirty="0"/>
              <a:t>her bir küçük adımında dahi işlevsel </a:t>
            </a:r>
            <a:r>
              <a:rPr lang="tr-TR" dirty="0"/>
              <a:t>kalmasını gerektirir. </a:t>
            </a:r>
            <a:endParaRPr lang="tr-TR" dirty="0" smtClean="0"/>
          </a:p>
          <a:p>
            <a:pPr lvl="1">
              <a:spcBef>
                <a:spcPts val="0"/>
              </a:spcBef>
            </a:pPr>
            <a:r>
              <a:rPr lang="tr-TR" dirty="0" smtClean="0"/>
              <a:t>Öyleyse, </a:t>
            </a:r>
            <a:r>
              <a:rPr lang="tr-TR" dirty="0"/>
              <a:t>indirgenemez karmaşık yapılar, adım adım evrimleşemezler </a:t>
            </a:r>
            <a:endParaRPr lang="tr-TR" dirty="0" smtClean="0"/>
          </a:p>
          <a:p>
            <a:pPr lvl="1">
              <a:spcBef>
                <a:spcPts val="0"/>
              </a:spcBef>
            </a:pPr>
            <a:r>
              <a:rPr lang="tr-TR" dirty="0" smtClean="0"/>
              <a:t>çünkü </a:t>
            </a:r>
            <a:r>
              <a:rPr lang="tr-TR" dirty="0"/>
              <a:t>tüm parçaları mevcut olana ve çalışana kadar işlev göremezler. </a:t>
            </a:r>
            <a:endParaRPr lang="tr-TR" dirty="0" smtClean="0"/>
          </a:p>
          <a:p>
            <a:pPr lvl="1">
              <a:spcBef>
                <a:spcPts val="0"/>
              </a:spcBef>
            </a:pPr>
            <a:r>
              <a:rPr lang="tr-TR" dirty="0" smtClean="0"/>
              <a:t>Herhangi </a:t>
            </a:r>
            <a:r>
              <a:rPr lang="tr-TR" dirty="0"/>
              <a:t>bir işlevi elde etmek için çok sayıda mutasyon gerektiren çok sayıda parça gerekli olacaktır </a:t>
            </a:r>
            <a:endParaRPr lang="tr-TR" dirty="0" smtClean="0"/>
          </a:p>
          <a:p>
            <a:pPr lvl="1">
              <a:spcBef>
                <a:spcPts val="0"/>
              </a:spcBef>
            </a:pPr>
            <a:r>
              <a:rPr lang="tr-TR" dirty="0" smtClean="0"/>
              <a:t>Bunların </a:t>
            </a:r>
            <a:r>
              <a:rPr lang="tr-TR" dirty="0"/>
              <a:t>aynı anda </a:t>
            </a:r>
            <a:r>
              <a:rPr lang="tr-TR" u="sng" dirty="0"/>
              <a:t>tesadüfen gerçekleşmesi hemen hemen imkânsız </a:t>
            </a:r>
            <a:r>
              <a:rPr lang="tr-TR" dirty="0"/>
              <a:t>bir </a:t>
            </a:r>
            <a:r>
              <a:rPr lang="tr-TR" dirty="0" smtClean="0"/>
              <a:t>olaydır.</a:t>
            </a:r>
            <a:endParaRPr lang="tr-TR" dirty="0"/>
          </a:p>
        </p:txBody>
      </p:sp>
      <p:sp>
        <p:nvSpPr>
          <p:cNvPr id="17" name="Başlık 7"/>
          <p:cNvSpPr>
            <a:spLocks noGrp="1"/>
          </p:cNvSpPr>
          <p:nvPr>
            <p:ph type="title"/>
          </p:nvPr>
        </p:nvSpPr>
        <p:spPr>
          <a:xfrm>
            <a:off x="700268" y="1063361"/>
            <a:ext cx="11348977" cy="471728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Akıllı </a:t>
            </a:r>
            <a:r>
              <a:rPr lang="tr-TR" b="1" dirty="0"/>
              <a:t>tasarımın bilimsel </a:t>
            </a:r>
            <a:r>
              <a:rPr lang="tr-TR" b="1" dirty="0" smtClean="0"/>
              <a:t>olduğuna </a:t>
            </a:r>
            <a:r>
              <a:rPr lang="tr-TR" b="1" dirty="0"/>
              <a:t>dair deliller</a:t>
            </a:r>
            <a:r>
              <a:rPr lang="tr-TR" b="1" dirty="0" smtClean="0"/>
              <a:t>?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1204217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4"/>
          <p:cNvSpPr/>
          <p:nvPr/>
        </p:nvSpPr>
        <p:spPr>
          <a:xfrm>
            <a:off x="85292" y="209372"/>
            <a:ext cx="12032954" cy="220397"/>
          </a:xfrm>
          <a:custGeom>
            <a:avLst/>
            <a:gdLst/>
            <a:ahLst/>
            <a:cxnLst/>
            <a:rect l="l" t="t" r="r" b="b"/>
            <a:pathLst>
              <a:path w="10160000" h="2400300">
                <a:moveTo>
                  <a:pt x="0" y="2400300"/>
                </a:moveTo>
                <a:lnTo>
                  <a:pt x="10160000" y="2400300"/>
                </a:lnTo>
                <a:lnTo>
                  <a:pt x="10160000" y="0"/>
                </a:lnTo>
                <a:lnTo>
                  <a:pt x="0" y="0"/>
                </a:lnTo>
                <a:lnTo>
                  <a:pt x="0" y="2400300"/>
                </a:lnTo>
                <a:close/>
              </a:path>
            </a:pathLst>
          </a:custGeom>
          <a:solidFill>
            <a:srgbClr val="188DC0"/>
          </a:solidFill>
        </p:spPr>
        <p:txBody>
          <a:bodyPr wrap="square" lIns="0" tIns="0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1" name="object 3"/>
          <p:cNvSpPr/>
          <p:nvPr/>
        </p:nvSpPr>
        <p:spPr>
          <a:xfrm>
            <a:off x="85292" y="669354"/>
            <a:ext cx="12032954" cy="220397"/>
          </a:xfrm>
          <a:custGeom>
            <a:avLst/>
            <a:gdLst/>
            <a:ahLst/>
            <a:cxnLst/>
            <a:rect l="l" t="t" r="r" b="b"/>
            <a:pathLst>
              <a:path w="9347200" h="114300">
                <a:moveTo>
                  <a:pt x="0" y="114300"/>
                </a:moveTo>
                <a:lnTo>
                  <a:pt x="9347200" y="114300"/>
                </a:lnTo>
                <a:lnTo>
                  <a:pt x="9347200" y="0"/>
                </a:lnTo>
                <a:lnTo>
                  <a:pt x="0" y="0"/>
                </a:lnTo>
                <a:lnTo>
                  <a:pt x="0" y="114300"/>
                </a:lnTo>
                <a:close/>
              </a:path>
            </a:pathLst>
          </a:custGeom>
          <a:solidFill>
            <a:srgbClr val="113F67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" name="object 4"/>
          <p:cNvSpPr/>
          <p:nvPr/>
        </p:nvSpPr>
        <p:spPr>
          <a:xfrm>
            <a:off x="305088" y="368915"/>
            <a:ext cx="595090" cy="57733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" name="object 2"/>
          <p:cNvSpPr txBox="1"/>
          <p:nvPr/>
        </p:nvSpPr>
        <p:spPr>
          <a:xfrm>
            <a:off x="979908" y="430025"/>
            <a:ext cx="5557758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Karadeniz Technical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University</a:t>
            </a:r>
            <a:endParaRPr lang="tr-TR" sz="500" dirty="0" smtClean="0">
              <a:solidFill>
                <a:srgbClr val="113E67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Department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of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Biology</a:t>
            </a:r>
            <a:endParaRPr lang="tr-TR" sz="500" dirty="0" smtClean="0">
              <a:solidFill>
                <a:srgbClr val="113E67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Molecular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Biology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Laboratory</a:t>
            </a:r>
            <a:endParaRPr sz="500" dirty="0">
              <a:latin typeface="Trebuchet MS"/>
              <a:cs typeface="Trebuchet MS"/>
            </a:endParaRPr>
          </a:p>
        </p:txBody>
      </p:sp>
      <p:sp>
        <p:nvSpPr>
          <p:cNvPr id="15" name="object 2"/>
          <p:cNvSpPr txBox="1"/>
          <p:nvPr/>
        </p:nvSpPr>
        <p:spPr>
          <a:xfrm>
            <a:off x="7904617" y="494909"/>
            <a:ext cx="4186161" cy="769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r">
              <a:lnSpc>
                <a:spcPct val="100000"/>
              </a:lnSpc>
            </a:pPr>
            <a:r>
              <a:rPr lang="tr-TR" sz="400" dirty="0" smtClean="0">
                <a:solidFill>
                  <a:srgbClr val="113E67"/>
                </a:solidFill>
                <a:latin typeface="Trebuchet MS"/>
                <a:cs typeface="Trebuchet MS"/>
              </a:rPr>
              <a:t>http://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aves.ktu.edu/belduz</a:t>
            </a:r>
            <a:endParaRPr lang="tr-TR" sz="400" dirty="0" smtClean="0">
              <a:solidFill>
                <a:srgbClr val="113E67"/>
              </a:solidFill>
              <a:latin typeface="Trebuchet MS"/>
              <a:cs typeface="Trebuchet MS"/>
            </a:endParaRPr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3157" y="6582233"/>
            <a:ext cx="8944367" cy="275768"/>
          </a:xfrm>
        </p:spPr>
        <p:txBody>
          <a:bodyPr/>
          <a:lstStyle/>
          <a:p>
            <a:r>
              <a:rPr lang="tr-TR" b="1" dirty="0">
                <a:solidFill>
                  <a:srgbClr val="3D79AB"/>
                </a:solidFill>
              </a:rPr>
              <a:t> </a:t>
            </a:r>
            <a:r>
              <a:rPr lang="tr-TR" b="1" dirty="0" err="1">
                <a:solidFill>
                  <a:srgbClr val="3D79AB"/>
                </a:solidFill>
              </a:rPr>
              <a:t>Belduz</a:t>
            </a:r>
            <a:r>
              <a:rPr lang="tr-TR" b="1" dirty="0">
                <a:solidFill>
                  <a:srgbClr val="3D79AB"/>
                </a:solidFill>
              </a:rPr>
              <a:t> A.O. 		</a:t>
            </a:r>
            <a:r>
              <a:rPr lang="en-US" b="1" dirty="0">
                <a:solidFill>
                  <a:srgbClr val="3D79AB"/>
                </a:solidFill>
              </a:rPr>
              <a:t> </a:t>
            </a:r>
            <a:r>
              <a:rPr lang="tr-TR" b="1" dirty="0">
                <a:solidFill>
                  <a:srgbClr val="3D79AB"/>
                </a:solidFill>
              </a:rPr>
              <a:t>AKILLI TASARIM, BİLİMSEL BİR TEORİMİDİR?</a:t>
            </a:r>
          </a:p>
        </p:txBody>
      </p:sp>
      <p:sp>
        <p:nvSpPr>
          <p:cNvPr id="18" name="İçerik Yer Tutucusu 2"/>
          <p:cNvSpPr>
            <a:spLocks noGrp="1"/>
          </p:cNvSpPr>
          <p:nvPr>
            <p:ph idx="1"/>
          </p:nvPr>
        </p:nvSpPr>
        <p:spPr>
          <a:xfrm>
            <a:off x="700268" y="1983796"/>
            <a:ext cx="10719415" cy="4203989"/>
          </a:xfrm>
        </p:spPr>
        <p:txBody>
          <a:bodyPr>
            <a:normAutofit fontScale="85000" lnSpcReduction="20000"/>
          </a:bodyPr>
          <a:lstStyle/>
          <a:p>
            <a:r>
              <a:rPr lang="tr-TR" dirty="0"/>
              <a:t>Kamçı (</a:t>
            </a:r>
            <a:r>
              <a:rPr lang="tr-TR" dirty="0" err="1"/>
              <a:t>Flagellum</a:t>
            </a:r>
            <a:r>
              <a:rPr lang="tr-TR" dirty="0" smtClean="0"/>
              <a:t>); </a:t>
            </a:r>
          </a:p>
          <a:p>
            <a:pPr lvl="1">
              <a:spcBef>
                <a:spcPts val="0"/>
              </a:spcBef>
            </a:pPr>
            <a:r>
              <a:rPr lang="tr-TR" dirty="0" smtClean="0"/>
              <a:t>bakterileri </a:t>
            </a:r>
            <a:r>
              <a:rPr lang="tr-TR" dirty="0"/>
              <a:t>gıdaya veya yaşayabileceği uygun bir ortama doğru iten </a:t>
            </a:r>
            <a:endParaRPr lang="tr-TR" dirty="0" smtClean="0"/>
          </a:p>
          <a:p>
            <a:pPr lvl="1">
              <a:spcBef>
                <a:spcPts val="0"/>
              </a:spcBef>
            </a:pPr>
            <a:r>
              <a:rPr lang="tr-TR" dirty="0" smtClean="0"/>
              <a:t>bir </a:t>
            </a:r>
            <a:r>
              <a:rPr lang="tr-TR" dirty="0"/>
              <a:t>döner motor tarafından çalıştırılan mikro moleküler bir pervane grubudur. </a:t>
            </a:r>
            <a:endParaRPr lang="tr-TR" dirty="0" smtClean="0"/>
          </a:p>
          <a:p>
            <a:pPr lvl="1">
              <a:spcBef>
                <a:spcPts val="0"/>
              </a:spcBef>
            </a:pPr>
            <a:r>
              <a:rPr lang="tr-TR" dirty="0" smtClean="0"/>
              <a:t>Çeşitli </a:t>
            </a:r>
            <a:r>
              <a:rPr lang="tr-TR" dirty="0" err="1"/>
              <a:t>flagella</a:t>
            </a:r>
            <a:r>
              <a:rPr lang="tr-TR" dirty="0"/>
              <a:t> (kamçı) türleri vardır, </a:t>
            </a:r>
            <a:endParaRPr lang="tr-TR" dirty="0" smtClean="0"/>
          </a:p>
          <a:p>
            <a:pPr lvl="1">
              <a:spcBef>
                <a:spcPts val="0"/>
              </a:spcBef>
            </a:pPr>
            <a:r>
              <a:rPr lang="tr-TR" dirty="0" smtClean="0"/>
              <a:t>ancak </a:t>
            </a:r>
            <a:r>
              <a:rPr lang="tr-TR" dirty="0"/>
              <a:t>kamçı türlerinin tümü, bazı araba ve tekne motorlarında olduğu gibi, </a:t>
            </a:r>
            <a:endParaRPr lang="tr-TR" dirty="0" smtClean="0"/>
          </a:p>
          <a:p>
            <a:pPr lvl="1">
              <a:spcBef>
                <a:spcPts val="0"/>
              </a:spcBef>
            </a:pPr>
            <a:r>
              <a:rPr lang="tr-TR" dirty="0" smtClean="0"/>
              <a:t>insanlar </a:t>
            </a:r>
            <a:r>
              <a:rPr lang="tr-TR" dirty="0"/>
              <a:t>tarafından yapılmış bir döner motor gibi işlev </a:t>
            </a:r>
            <a:r>
              <a:rPr lang="tr-TR" dirty="0" smtClean="0"/>
              <a:t>görür.</a:t>
            </a:r>
            <a:endParaRPr lang="tr-TR" dirty="0"/>
          </a:p>
          <a:p>
            <a:pPr marL="0" indent="0">
              <a:buNone/>
            </a:pPr>
            <a:r>
              <a:rPr lang="tr-TR" dirty="0" err="1"/>
              <a:t>Flagella</a:t>
            </a:r>
            <a:r>
              <a:rPr lang="tr-TR" dirty="0"/>
              <a:t>;</a:t>
            </a:r>
          </a:p>
          <a:p>
            <a:r>
              <a:rPr lang="tr-TR" dirty="0" smtClean="0"/>
              <a:t>bir </a:t>
            </a:r>
            <a:r>
              <a:rPr lang="tr-TR" dirty="0"/>
              <a:t>rotor, </a:t>
            </a:r>
            <a:endParaRPr lang="tr-TR" dirty="0" smtClean="0"/>
          </a:p>
          <a:p>
            <a:r>
              <a:rPr lang="tr-TR" dirty="0" smtClean="0"/>
              <a:t>bir </a:t>
            </a:r>
            <a:r>
              <a:rPr lang="tr-TR" dirty="0"/>
              <a:t>stator, </a:t>
            </a:r>
            <a:endParaRPr lang="tr-TR" dirty="0" smtClean="0"/>
          </a:p>
          <a:p>
            <a:r>
              <a:rPr lang="tr-TR" dirty="0" smtClean="0"/>
              <a:t>bir </a:t>
            </a:r>
            <a:r>
              <a:rPr lang="tr-TR" dirty="0"/>
              <a:t>tahrik mili, </a:t>
            </a:r>
            <a:endParaRPr lang="tr-TR" dirty="0" smtClean="0"/>
          </a:p>
          <a:p>
            <a:r>
              <a:rPr lang="tr-TR" dirty="0" smtClean="0"/>
              <a:t>bir </a:t>
            </a:r>
            <a:r>
              <a:rPr lang="tr-TR" dirty="0"/>
              <a:t>u-mafsal </a:t>
            </a:r>
            <a:endParaRPr lang="tr-TR" dirty="0" smtClean="0"/>
          </a:p>
          <a:p>
            <a:r>
              <a:rPr lang="tr-TR" dirty="0" smtClean="0"/>
              <a:t>ve </a:t>
            </a:r>
            <a:r>
              <a:rPr lang="tr-TR" dirty="0"/>
              <a:t>bir pervane dâhil olmak üzere, insan mühendislerin aşina olduğu birçok parça içerir. </a:t>
            </a:r>
            <a:endParaRPr lang="tr-TR" dirty="0" smtClean="0"/>
          </a:p>
          <a:p>
            <a:endParaRPr lang="tr-TR" dirty="0" smtClean="0"/>
          </a:p>
          <a:p>
            <a:pPr marL="0" indent="0">
              <a:buNone/>
            </a:pPr>
            <a:r>
              <a:rPr lang="tr-TR" i="1" dirty="0" smtClean="0"/>
              <a:t>Cell </a:t>
            </a:r>
            <a:r>
              <a:rPr lang="tr-TR" dirty="0"/>
              <a:t>dergisinde yazdığı </a:t>
            </a:r>
            <a:r>
              <a:rPr lang="tr-TR" dirty="0" smtClean="0"/>
              <a:t>gibi; </a:t>
            </a:r>
          </a:p>
          <a:p>
            <a:pPr marL="0" indent="0">
              <a:buNone/>
            </a:pPr>
            <a:r>
              <a:rPr lang="tr-TR" dirty="0" smtClean="0"/>
              <a:t>"</a:t>
            </a:r>
            <a:r>
              <a:rPr lang="tr-TR" dirty="0"/>
              <a:t>Diğer motorlardan çok daha fazla, </a:t>
            </a:r>
            <a:r>
              <a:rPr lang="tr-TR" dirty="0" err="1"/>
              <a:t>flagellum</a:t>
            </a:r>
            <a:r>
              <a:rPr lang="tr-TR" dirty="0"/>
              <a:t>, bir insan tarafından tasarlanmış bir makineye </a:t>
            </a:r>
            <a:r>
              <a:rPr lang="tr-TR" dirty="0" smtClean="0"/>
              <a:t>benziyor"</a:t>
            </a:r>
            <a:endParaRPr lang="tr-TR" dirty="0"/>
          </a:p>
          <a:p>
            <a:pPr lvl="1"/>
            <a:endParaRPr lang="tr-TR" dirty="0"/>
          </a:p>
        </p:txBody>
      </p:sp>
      <p:sp>
        <p:nvSpPr>
          <p:cNvPr id="17" name="Başlık 7"/>
          <p:cNvSpPr>
            <a:spLocks noGrp="1"/>
          </p:cNvSpPr>
          <p:nvPr>
            <p:ph type="title"/>
          </p:nvPr>
        </p:nvSpPr>
        <p:spPr>
          <a:xfrm>
            <a:off x="700268" y="1063361"/>
            <a:ext cx="11348977" cy="471728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Akıllı </a:t>
            </a:r>
            <a:r>
              <a:rPr lang="tr-TR" b="1" dirty="0"/>
              <a:t>tasarımın bilimsel </a:t>
            </a:r>
            <a:r>
              <a:rPr lang="tr-TR" b="1" dirty="0" smtClean="0"/>
              <a:t>olduğuna </a:t>
            </a:r>
            <a:r>
              <a:rPr lang="tr-TR" b="1" dirty="0"/>
              <a:t>dair deliller</a:t>
            </a:r>
            <a:r>
              <a:rPr lang="tr-TR" b="1" dirty="0" smtClean="0"/>
              <a:t>?</a:t>
            </a:r>
            <a:br>
              <a:rPr lang="tr-TR" b="1" dirty="0" smtClean="0"/>
            </a:br>
            <a:r>
              <a:rPr lang="tr-TR" sz="2200" b="1" i="1" dirty="0"/>
              <a:t>İndirgenemez karmaşıklıkta bir moleküler makinenin ünlü bir örneği, bakteri kamçısıdır</a:t>
            </a:r>
            <a:endParaRPr lang="tr-TR" sz="2200" i="1" dirty="0"/>
          </a:p>
        </p:txBody>
      </p:sp>
      <p:sp>
        <p:nvSpPr>
          <p:cNvPr id="22" name="Dikdörtgen 21"/>
          <p:cNvSpPr/>
          <p:nvPr/>
        </p:nvSpPr>
        <p:spPr>
          <a:xfrm>
            <a:off x="1097985" y="6187785"/>
            <a:ext cx="10222240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tr-TR" sz="700" u="sng" dirty="0" smtClean="0">
                <a:hlinkClick r:id="rId4"/>
              </a:rPr>
              <a:t>https</a:t>
            </a:r>
            <a:r>
              <a:rPr lang="tr-TR" sz="700" u="sng" dirty="0">
                <a:hlinkClick r:id="rId4"/>
              </a:rPr>
              <a:t>://www.discovery.org/a/sixfold-evidence-for-intelligent-design</a:t>
            </a:r>
            <a:r>
              <a:rPr lang="tr-TR" sz="700" u="sng" dirty="0" smtClean="0">
                <a:hlinkClick r:id="rId4"/>
              </a:rPr>
              <a:t>/</a:t>
            </a:r>
            <a:endParaRPr lang="tr-TR" sz="700" dirty="0"/>
          </a:p>
        </p:txBody>
      </p:sp>
    </p:spTree>
    <p:extLst>
      <p:ext uri="{BB962C8B-B14F-4D97-AF65-F5344CB8AC3E}">
        <p14:creationId xmlns:p14="http://schemas.microsoft.com/office/powerpoint/2010/main" val="888444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4"/>
          <p:cNvSpPr/>
          <p:nvPr/>
        </p:nvSpPr>
        <p:spPr>
          <a:xfrm>
            <a:off x="85292" y="209372"/>
            <a:ext cx="12032954" cy="220397"/>
          </a:xfrm>
          <a:custGeom>
            <a:avLst/>
            <a:gdLst/>
            <a:ahLst/>
            <a:cxnLst/>
            <a:rect l="l" t="t" r="r" b="b"/>
            <a:pathLst>
              <a:path w="10160000" h="2400300">
                <a:moveTo>
                  <a:pt x="0" y="2400300"/>
                </a:moveTo>
                <a:lnTo>
                  <a:pt x="10160000" y="2400300"/>
                </a:lnTo>
                <a:lnTo>
                  <a:pt x="10160000" y="0"/>
                </a:lnTo>
                <a:lnTo>
                  <a:pt x="0" y="0"/>
                </a:lnTo>
                <a:lnTo>
                  <a:pt x="0" y="2400300"/>
                </a:lnTo>
                <a:close/>
              </a:path>
            </a:pathLst>
          </a:custGeom>
          <a:solidFill>
            <a:srgbClr val="188DC0"/>
          </a:solidFill>
        </p:spPr>
        <p:txBody>
          <a:bodyPr wrap="square" lIns="0" tIns="0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1" name="object 3"/>
          <p:cNvSpPr/>
          <p:nvPr/>
        </p:nvSpPr>
        <p:spPr>
          <a:xfrm>
            <a:off x="85292" y="669354"/>
            <a:ext cx="12032954" cy="220397"/>
          </a:xfrm>
          <a:custGeom>
            <a:avLst/>
            <a:gdLst/>
            <a:ahLst/>
            <a:cxnLst/>
            <a:rect l="l" t="t" r="r" b="b"/>
            <a:pathLst>
              <a:path w="9347200" h="114300">
                <a:moveTo>
                  <a:pt x="0" y="114300"/>
                </a:moveTo>
                <a:lnTo>
                  <a:pt x="9347200" y="114300"/>
                </a:lnTo>
                <a:lnTo>
                  <a:pt x="9347200" y="0"/>
                </a:lnTo>
                <a:lnTo>
                  <a:pt x="0" y="0"/>
                </a:lnTo>
                <a:lnTo>
                  <a:pt x="0" y="114300"/>
                </a:lnTo>
                <a:close/>
              </a:path>
            </a:pathLst>
          </a:custGeom>
          <a:solidFill>
            <a:srgbClr val="113F67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" name="object 4"/>
          <p:cNvSpPr/>
          <p:nvPr/>
        </p:nvSpPr>
        <p:spPr>
          <a:xfrm>
            <a:off x="305088" y="368915"/>
            <a:ext cx="595090" cy="57733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" name="object 2"/>
          <p:cNvSpPr txBox="1"/>
          <p:nvPr/>
        </p:nvSpPr>
        <p:spPr>
          <a:xfrm>
            <a:off x="979908" y="430025"/>
            <a:ext cx="5557758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Karadeniz Technical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University</a:t>
            </a:r>
            <a:endParaRPr lang="tr-TR" sz="500" dirty="0" smtClean="0">
              <a:solidFill>
                <a:srgbClr val="113E67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Department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of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Biology</a:t>
            </a:r>
            <a:endParaRPr lang="tr-TR" sz="500" dirty="0" smtClean="0">
              <a:solidFill>
                <a:srgbClr val="113E67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Molecular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Biology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Laboratory</a:t>
            </a:r>
            <a:endParaRPr sz="500" dirty="0">
              <a:latin typeface="Trebuchet MS"/>
              <a:cs typeface="Trebuchet MS"/>
            </a:endParaRPr>
          </a:p>
        </p:txBody>
      </p:sp>
      <p:sp>
        <p:nvSpPr>
          <p:cNvPr id="15" name="object 2"/>
          <p:cNvSpPr txBox="1"/>
          <p:nvPr/>
        </p:nvSpPr>
        <p:spPr>
          <a:xfrm>
            <a:off x="7904617" y="494909"/>
            <a:ext cx="4186161" cy="769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r">
              <a:lnSpc>
                <a:spcPct val="100000"/>
              </a:lnSpc>
            </a:pPr>
            <a:r>
              <a:rPr lang="tr-TR" sz="400" dirty="0" smtClean="0">
                <a:solidFill>
                  <a:srgbClr val="113E67"/>
                </a:solidFill>
                <a:latin typeface="Trebuchet MS"/>
                <a:cs typeface="Trebuchet MS"/>
              </a:rPr>
              <a:t>http://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aves.ktu.edu/belduz</a:t>
            </a:r>
            <a:endParaRPr lang="tr-TR" sz="400" dirty="0" smtClean="0">
              <a:solidFill>
                <a:srgbClr val="113E67"/>
              </a:solidFill>
              <a:latin typeface="Trebuchet MS"/>
              <a:cs typeface="Trebuchet MS"/>
            </a:endParaRPr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3157" y="6582233"/>
            <a:ext cx="8944367" cy="275768"/>
          </a:xfrm>
        </p:spPr>
        <p:txBody>
          <a:bodyPr/>
          <a:lstStyle/>
          <a:p>
            <a:r>
              <a:rPr lang="tr-TR" b="1" dirty="0">
                <a:solidFill>
                  <a:srgbClr val="3D79AB"/>
                </a:solidFill>
              </a:rPr>
              <a:t> </a:t>
            </a:r>
            <a:r>
              <a:rPr lang="tr-TR" b="1" dirty="0" err="1">
                <a:solidFill>
                  <a:srgbClr val="3D79AB"/>
                </a:solidFill>
              </a:rPr>
              <a:t>Belduz</a:t>
            </a:r>
            <a:r>
              <a:rPr lang="tr-TR" b="1" dirty="0">
                <a:solidFill>
                  <a:srgbClr val="3D79AB"/>
                </a:solidFill>
              </a:rPr>
              <a:t> A.O. 		</a:t>
            </a:r>
            <a:r>
              <a:rPr lang="en-US" b="1" dirty="0">
                <a:solidFill>
                  <a:srgbClr val="3D79AB"/>
                </a:solidFill>
              </a:rPr>
              <a:t> </a:t>
            </a:r>
            <a:r>
              <a:rPr lang="tr-TR" b="1" dirty="0">
                <a:solidFill>
                  <a:srgbClr val="3D79AB"/>
                </a:solidFill>
              </a:rPr>
              <a:t>AKILLI TASARIM, BİLİMSEL BİR TEORİMİDİR</a:t>
            </a:r>
            <a:r>
              <a:rPr lang="tr-TR" b="1" dirty="0" smtClean="0">
                <a:solidFill>
                  <a:srgbClr val="3D79AB"/>
                </a:solidFill>
              </a:rPr>
              <a:t>?</a:t>
            </a:r>
            <a:endParaRPr lang="tr-TR" b="1" dirty="0">
              <a:solidFill>
                <a:srgbClr val="3D79AB"/>
              </a:solidFill>
            </a:endParaRPr>
          </a:p>
        </p:txBody>
      </p:sp>
      <p:sp>
        <p:nvSpPr>
          <p:cNvPr id="12" name="Dikdörtgen 11"/>
          <p:cNvSpPr/>
          <p:nvPr/>
        </p:nvSpPr>
        <p:spPr>
          <a:xfrm>
            <a:off x="1030526" y="6229290"/>
            <a:ext cx="1022224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altLang="tr-TR" sz="8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/>
              </a:rPr>
              <a:t>https</a:t>
            </a:r>
            <a:r>
              <a:rPr lang="tr-TR" altLang="tr-TR" sz="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/>
              </a:rPr>
              <a:t>://microbenotes.com/flagella-and-pili-fimbriae/</a:t>
            </a:r>
            <a:r>
              <a:rPr lang="tr-TR" altLang="tr-TR" sz="800" u="sng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(11</a:t>
            </a:r>
            <a:r>
              <a:rPr lang="tr-TR" altLang="tr-TR" sz="800" u="sng" dirty="0" smtClean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tr-TR" altLang="tr-TR" sz="1100" dirty="0">
              <a:latin typeface="Arial" panose="020B0604020202020204" pitchFamily="34" charset="0"/>
            </a:endParaRPr>
          </a:p>
        </p:txBody>
      </p:sp>
      <p:sp>
        <p:nvSpPr>
          <p:cNvPr id="17" name="Başlık 7"/>
          <p:cNvSpPr>
            <a:spLocks noGrp="1"/>
          </p:cNvSpPr>
          <p:nvPr>
            <p:ph type="title"/>
          </p:nvPr>
        </p:nvSpPr>
        <p:spPr>
          <a:xfrm>
            <a:off x="700268" y="1063361"/>
            <a:ext cx="11348977" cy="471728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Akıllı </a:t>
            </a:r>
            <a:r>
              <a:rPr lang="tr-TR" b="1" dirty="0"/>
              <a:t>tasarımın bilimsel </a:t>
            </a:r>
            <a:r>
              <a:rPr lang="tr-TR" b="1" dirty="0" smtClean="0"/>
              <a:t>olduğuna </a:t>
            </a:r>
            <a:r>
              <a:rPr lang="tr-TR" b="1" dirty="0"/>
              <a:t>dair deliller</a:t>
            </a:r>
            <a:r>
              <a:rPr lang="tr-TR" b="1" dirty="0" smtClean="0"/>
              <a:t>?</a:t>
            </a:r>
            <a:br>
              <a:rPr lang="tr-TR" b="1" dirty="0" smtClean="0"/>
            </a:br>
            <a:r>
              <a:rPr lang="tr-TR" sz="2200" b="1" i="1" dirty="0"/>
              <a:t>İndirgenemez karmaşıklıkta bir moleküler makinenin ünlü bir örneği, bakteri kamçısıdır</a:t>
            </a:r>
            <a:endParaRPr lang="tr-TR" sz="2200" i="1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65760" y="1119859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85292" y="-10702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8" name="Resim 17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9945" y="2404671"/>
            <a:ext cx="5753100" cy="32613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38186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4"/>
          <p:cNvSpPr/>
          <p:nvPr/>
        </p:nvSpPr>
        <p:spPr>
          <a:xfrm>
            <a:off x="85292" y="209372"/>
            <a:ext cx="12032954" cy="220397"/>
          </a:xfrm>
          <a:custGeom>
            <a:avLst/>
            <a:gdLst/>
            <a:ahLst/>
            <a:cxnLst/>
            <a:rect l="l" t="t" r="r" b="b"/>
            <a:pathLst>
              <a:path w="10160000" h="2400300">
                <a:moveTo>
                  <a:pt x="0" y="2400300"/>
                </a:moveTo>
                <a:lnTo>
                  <a:pt x="10160000" y="2400300"/>
                </a:lnTo>
                <a:lnTo>
                  <a:pt x="10160000" y="0"/>
                </a:lnTo>
                <a:lnTo>
                  <a:pt x="0" y="0"/>
                </a:lnTo>
                <a:lnTo>
                  <a:pt x="0" y="2400300"/>
                </a:lnTo>
                <a:close/>
              </a:path>
            </a:pathLst>
          </a:custGeom>
          <a:solidFill>
            <a:srgbClr val="188DC0"/>
          </a:solidFill>
        </p:spPr>
        <p:txBody>
          <a:bodyPr wrap="square" lIns="0" tIns="0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1" name="object 3"/>
          <p:cNvSpPr/>
          <p:nvPr/>
        </p:nvSpPr>
        <p:spPr>
          <a:xfrm>
            <a:off x="85292" y="669354"/>
            <a:ext cx="12032954" cy="220397"/>
          </a:xfrm>
          <a:custGeom>
            <a:avLst/>
            <a:gdLst/>
            <a:ahLst/>
            <a:cxnLst/>
            <a:rect l="l" t="t" r="r" b="b"/>
            <a:pathLst>
              <a:path w="9347200" h="114300">
                <a:moveTo>
                  <a:pt x="0" y="114300"/>
                </a:moveTo>
                <a:lnTo>
                  <a:pt x="9347200" y="114300"/>
                </a:lnTo>
                <a:lnTo>
                  <a:pt x="9347200" y="0"/>
                </a:lnTo>
                <a:lnTo>
                  <a:pt x="0" y="0"/>
                </a:lnTo>
                <a:lnTo>
                  <a:pt x="0" y="114300"/>
                </a:lnTo>
                <a:close/>
              </a:path>
            </a:pathLst>
          </a:custGeom>
          <a:solidFill>
            <a:srgbClr val="113F67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" name="object 4"/>
          <p:cNvSpPr/>
          <p:nvPr/>
        </p:nvSpPr>
        <p:spPr>
          <a:xfrm>
            <a:off x="305088" y="368915"/>
            <a:ext cx="595090" cy="57733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" name="object 2"/>
          <p:cNvSpPr txBox="1"/>
          <p:nvPr/>
        </p:nvSpPr>
        <p:spPr>
          <a:xfrm>
            <a:off x="979908" y="430025"/>
            <a:ext cx="5557758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Karadeniz Technical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University</a:t>
            </a:r>
            <a:endParaRPr lang="tr-TR" sz="500" dirty="0" smtClean="0">
              <a:solidFill>
                <a:srgbClr val="113E67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Department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of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Biology</a:t>
            </a:r>
            <a:endParaRPr lang="tr-TR" sz="500" dirty="0" smtClean="0">
              <a:solidFill>
                <a:srgbClr val="113E67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Molecular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Biology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Laboratory</a:t>
            </a:r>
            <a:endParaRPr sz="500" dirty="0">
              <a:latin typeface="Trebuchet MS"/>
              <a:cs typeface="Trebuchet MS"/>
            </a:endParaRPr>
          </a:p>
        </p:txBody>
      </p:sp>
      <p:sp>
        <p:nvSpPr>
          <p:cNvPr id="15" name="object 2"/>
          <p:cNvSpPr txBox="1"/>
          <p:nvPr/>
        </p:nvSpPr>
        <p:spPr>
          <a:xfrm>
            <a:off x="7904617" y="494909"/>
            <a:ext cx="4186161" cy="769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r">
              <a:lnSpc>
                <a:spcPct val="100000"/>
              </a:lnSpc>
            </a:pPr>
            <a:r>
              <a:rPr lang="tr-TR" sz="400" dirty="0" smtClean="0">
                <a:solidFill>
                  <a:srgbClr val="113E67"/>
                </a:solidFill>
                <a:latin typeface="Trebuchet MS"/>
                <a:cs typeface="Trebuchet MS"/>
              </a:rPr>
              <a:t>http://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aves.ktu.edu/belduz</a:t>
            </a:r>
            <a:endParaRPr lang="tr-TR" sz="400" dirty="0" smtClean="0">
              <a:solidFill>
                <a:srgbClr val="113E67"/>
              </a:solidFill>
              <a:latin typeface="Trebuchet MS"/>
              <a:cs typeface="Trebuchet MS"/>
            </a:endParaRPr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3157" y="6582233"/>
            <a:ext cx="8944367" cy="275768"/>
          </a:xfrm>
        </p:spPr>
        <p:txBody>
          <a:bodyPr/>
          <a:lstStyle/>
          <a:p>
            <a:r>
              <a:rPr lang="tr-TR" b="1" dirty="0">
                <a:solidFill>
                  <a:srgbClr val="3D79AB"/>
                </a:solidFill>
              </a:rPr>
              <a:t> </a:t>
            </a:r>
            <a:r>
              <a:rPr lang="tr-TR" b="1" dirty="0" err="1">
                <a:solidFill>
                  <a:srgbClr val="3D79AB"/>
                </a:solidFill>
              </a:rPr>
              <a:t>Belduz</a:t>
            </a:r>
            <a:r>
              <a:rPr lang="tr-TR" b="1" dirty="0">
                <a:solidFill>
                  <a:srgbClr val="3D79AB"/>
                </a:solidFill>
              </a:rPr>
              <a:t> A.O. 		</a:t>
            </a:r>
            <a:r>
              <a:rPr lang="en-US" b="1" dirty="0">
                <a:solidFill>
                  <a:srgbClr val="3D79AB"/>
                </a:solidFill>
              </a:rPr>
              <a:t> </a:t>
            </a:r>
            <a:r>
              <a:rPr lang="tr-TR" b="1" dirty="0">
                <a:solidFill>
                  <a:srgbClr val="3D79AB"/>
                </a:solidFill>
              </a:rPr>
              <a:t>AKILLI TASARIM, BİLİMSEL BİR TEORİMİDİR?</a:t>
            </a:r>
          </a:p>
        </p:txBody>
      </p:sp>
      <p:sp>
        <p:nvSpPr>
          <p:cNvPr id="12" name="Dikdörtgen 11"/>
          <p:cNvSpPr/>
          <p:nvPr/>
        </p:nvSpPr>
        <p:spPr>
          <a:xfrm>
            <a:off x="1638312" y="5830119"/>
            <a:ext cx="1022224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tr-TR" sz="700" dirty="0" smtClean="0"/>
              <a:t>Miller</a:t>
            </a:r>
            <a:r>
              <a:rPr lang="tr-TR" sz="700" dirty="0"/>
              <a:t>, K.R. (2002) </a:t>
            </a:r>
            <a:r>
              <a:rPr lang="tr-TR" sz="700" i="1" dirty="0"/>
              <a:t>Natural </a:t>
            </a:r>
            <a:r>
              <a:rPr lang="tr-TR" sz="700" i="1" dirty="0" err="1"/>
              <a:t>History</a:t>
            </a:r>
            <a:r>
              <a:rPr lang="tr-TR" sz="700" dirty="0"/>
              <a:t>, April 2002</a:t>
            </a:r>
          </a:p>
          <a:p>
            <a:pPr lvl="0"/>
            <a:r>
              <a:rPr lang="tr-TR" sz="700" u="sng" dirty="0" smtClean="0">
                <a:hlinkClick r:id="rId4"/>
              </a:rPr>
              <a:t>[URL]</a:t>
            </a:r>
            <a:r>
              <a:rPr lang="tr-TR" sz="700" u="sng" dirty="0" smtClean="0"/>
              <a:t> </a:t>
            </a:r>
            <a:r>
              <a:rPr lang="tr-TR" sz="700" u="sng" dirty="0" smtClean="0">
                <a:hlinkClick r:id="rId5"/>
              </a:rPr>
              <a:t>https</a:t>
            </a:r>
            <a:r>
              <a:rPr lang="tr-TR" sz="700" u="sng" dirty="0">
                <a:hlinkClick r:id="rId5"/>
              </a:rPr>
              <a:t>://www.discovery.org/a/sixfold-evidence-for-intelligent-design</a:t>
            </a:r>
            <a:r>
              <a:rPr lang="tr-TR" sz="700" u="sng" dirty="0" smtClean="0">
                <a:hlinkClick r:id="rId5"/>
              </a:rPr>
              <a:t>/</a:t>
            </a:r>
            <a:endParaRPr lang="tr-TR" sz="700" dirty="0">
              <a:solidFill>
                <a:srgbClr val="1B1E12"/>
              </a:solidFill>
            </a:endParaRPr>
          </a:p>
        </p:txBody>
      </p:sp>
      <p:sp>
        <p:nvSpPr>
          <p:cNvPr id="18" name="İçerik Yer Tutucusu 2"/>
          <p:cNvSpPr>
            <a:spLocks noGrp="1"/>
          </p:cNvSpPr>
          <p:nvPr>
            <p:ph idx="1"/>
          </p:nvPr>
        </p:nvSpPr>
        <p:spPr>
          <a:xfrm>
            <a:off x="677334" y="2160589"/>
            <a:ext cx="10918921" cy="3547411"/>
          </a:xfrm>
        </p:spPr>
        <p:txBody>
          <a:bodyPr>
            <a:normAutofit/>
          </a:bodyPr>
          <a:lstStyle/>
          <a:p>
            <a:r>
              <a:rPr lang="tr-TR" dirty="0" smtClean="0"/>
              <a:t>Tersine </a:t>
            </a:r>
            <a:r>
              <a:rPr lang="tr-TR" dirty="0"/>
              <a:t>mühendislikle </a:t>
            </a:r>
            <a:r>
              <a:rPr lang="tr-TR" dirty="0" smtClean="0"/>
              <a:t>Mikrobiyolog </a:t>
            </a:r>
            <a:r>
              <a:rPr lang="tr-TR" dirty="0" err="1"/>
              <a:t>Scott</a:t>
            </a:r>
            <a:r>
              <a:rPr lang="tr-TR" dirty="0"/>
              <a:t> </a:t>
            </a:r>
            <a:r>
              <a:rPr lang="tr-TR" dirty="0" err="1" smtClean="0"/>
              <a:t>Minnich</a:t>
            </a:r>
            <a:r>
              <a:rPr lang="tr-TR" dirty="0" smtClean="0"/>
              <a:t>, nakavt deneyleri ile, </a:t>
            </a:r>
          </a:p>
          <a:p>
            <a:r>
              <a:rPr lang="tr-TR" dirty="0" smtClean="0"/>
              <a:t>yaklaşık </a:t>
            </a:r>
            <a:r>
              <a:rPr lang="tr-TR" dirty="0"/>
              <a:t>35 geninden herhangi biri </a:t>
            </a:r>
            <a:r>
              <a:rPr lang="tr-TR" dirty="0" smtClean="0"/>
              <a:t>çıkarınca;</a:t>
            </a:r>
          </a:p>
          <a:p>
            <a:pPr lvl="1"/>
            <a:r>
              <a:rPr lang="tr-TR" dirty="0" err="1" smtClean="0"/>
              <a:t>flagella</a:t>
            </a:r>
            <a:r>
              <a:rPr lang="tr-TR" dirty="0" smtClean="0"/>
              <a:t> </a:t>
            </a:r>
            <a:r>
              <a:rPr lang="tr-TR" dirty="0"/>
              <a:t>parçalarının bir araya gelemediğini veya düzgün çalışmadığını gösterdi. </a:t>
            </a:r>
            <a:endParaRPr lang="tr-TR" dirty="0" smtClean="0"/>
          </a:p>
          <a:p>
            <a:pPr lvl="1"/>
            <a:r>
              <a:rPr lang="tr-TR" dirty="0" smtClean="0"/>
              <a:t>Bu </a:t>
            </a:r>
            <a:r>
              <a:rPr lang="tr-TR" dirty="0"/>
              <a:t>ya hep ya hiç oyununda, mutasyonlar, her seferinde bir adım bir işlevsel </a:t>
            </a:r>
            <a:endParaRPr lang="tr-TR" dirty="0" smtClean="0"/>
          </a:p>
          <a:p>
            <a:pPr lvl="1"/>
            <a:r>
              <a:rPr lang="tr-TR" dirty="0" smtClean="0"/>
              <a:t>bir </a:t>
            </a:r>
            <a:r>
              <a:rPr lang="tr-TR" dirty="0"/>
              <a:t>kamçı geliştirmek için gereken karmaşıklığı üretemez ve olasılıklar, </a:t>
            </a:r>
            <a:endParaRPr lang="tr-TR" dirty="0" smtClean="0"/>
          </a:p>
          <a:p>
            <a:pPr lvl="1"/>
            <a:r>
              <a:rPr lang="tr-TR" dirty="0" smtClean="0"/>
              <a:t>büyük </a:t>
            </a:r>
            <a:r>
              <a:rPr lang="tr-TR" dirty="0"/>
              <a:t>bir sıçramada bir araya gelmesi için hemen hemen ihtimal </a:t>
            </a:r>
            <a:r>
              <a:rPr lang="tr-TR" dirty="0" smtClean="0"/>
              <a:t>dışıdır. </a:t>
            </a:r>
          </a:p>
          <a:p>
            <a:r>
              <a:rPr lang="tr-TR" dirty="0" smtClean="0"/>
              <a:t>Bu  </a:t>
            </a:r>
            <a:r>
              <a:rPr lang="tr-TR" dirty="0"/>
              <a:t>tip deneysel çalışmalar biyolojideki indirgenemez karmaşıklığı ortaya çıkardığında,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    bu </a:t>
            </a:r>
            <a:r>
              <a:rPr lang="tr-TR" dirty="0"/>
              <a:t>tür yapıların tasarlandığı sonucuna </a:t>
            </a:r>
            <a:r>
              <a:rPr lang="tr-TR" dirty="0" smtClean="0"/>
              <a:t>varıyorlar.</a:t>
            </a:r>
          </a:p>
        </p:txBody>
      </p:sp>
      <p:sp>
        <p:nvSpPr>
          <p:cNvPr id="17" name="Başlık 7"/>
          <p:cNvSpPr>
            <a:spLocks noGrp="1"/>
          </p:cNvSpPr>
          <p:nvPr>
            <p:ph type="title"/>
          </p:nvPr>
        </p:nvSpPr>
        <p:spPr>
          <a:xfrm>
            <a:off x="700268" y="1063361"/>
            <a:ext cx="11348977" cy="471728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Akıllı </a:t>
            </a:r>
            <a:r>
              <a:rPr lang="tr-TR" b="1" dirty="0"/>
              <a:t>tasarımın bilimsel </a:t>
            </a:r>
            <a:r>
              <a:rPr lang="tr-TR" b="1" dirty="0" smtClean="0"/>
              <a:t>olduğuna </a:t>
            </a:r>
            <a:r>
              <a:rPr lang="tr-TR" b="1" dirty="0"/>
              <a:t>dair deliller</a:t>
            </a:r>
            <a:r>
              <a:rPr lang="tr-TR" b="1" dirty="0" smtClean="0"/>
              <a:t>?</a:t>
            </a:r>
            <a:br>
              <a:rPr lang="tr-TR" b="1" dirty="0" smtClean="0"/>
            </a:br>
            <a:r>
              <a:rPr lang="tr-TR" sz="2200" b="1" i="1" dirty="0"/>
              <a:t>İndirgenemez karmaşıklıkta bir moleküler makinenin ünlü bir örneği, bakteri kamçısıdır</a:t>
            </a:r>
            <a:endParaRPr lang="tr-TR" sz="2200" i="1" dirty="0"/>
          </a:p>
        </p:txBody>
      </p:sp>
    </p:spTree>
    <p:extLst>
      <p:ext uri="{BB962C8B-B14F-4D97-AF65-F5344CB8AC3E}">
        <p14:creationId xmlns:p14="http://schemas.microsoft.com/office/powerpoint/2010/main" val="1459633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4"/>
          <p:cNvSpPr/>
          <p:nvPr/>
        </p:nvSpPr>
        <p:spPr>
          <a:xfrm>
            <a:off x="85292" y="209372"/>
            <a:ext cx="12032954" cy="220397"/>
          </a:xfrm>
          <a:custGeom>
            <a:avLst/>
            <a:gdLst/>
            <a:ahLst/>
            <a:cxnLst/>
            <a:rect l="l" t="t" r="r" b="b"/>
            <a:pathLst>
              <a:path w="10160000" h="2400300">
                <a:moveTo>
                  <a:pt x="0" y="2400300"/>
                </a:moveTo>
                <a:lnTo>
                  <a:pt x="10160000" y="2400300"/>
                </a:lnTo>
                <a:lnTo>
                  <a:pt x="10160000" y="0"/>
                </a:lnTo>
                <a:lnTo>
                  <a:pt x="0" y="0"/>
                </a:lnTo>
                <a:lnTo>
                  <a:pt x="0" y="2400300"/>
                </a:lnTo>
                <a:close/>
              </a:path>
            </a:pathLst>
          </a:custGeom>
          <a:solidFill>
            <a:srgbClr val="188DC0"/>
          </a:solidFill>
        </p:spPr>
        <p:txBody>
          <a:bodyPr wrap="square" lIns="0" tIns="0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1" name="object 3"/>
          <p:cNvSpPr/>
          <p:nvPr/>
        </p:nvSpPr>
        <p:spPr>
          <a:xfrm>
            <a:off x="85292" y="669354"/>
            <a:ext cx="12032954" cy="220397"/>
          </a:xfrm>
          <a:custGeom>
            <a:avLst/>
            <a:gdLst/>
            <a:ahLst/>
            <a:cxnLst/>
            <a:rect l="l" t="t" r="r" b="b"/>
            <a:pathLst>
              <a:path w="9347200" h="114300">
                <a:moveTo>
                  <a:pt x="0" y="114300"/>
                </a:moveTo>
                <a:lnTo>
                  <a:pt x="9347200" y="114300"/>
                </a:lnTo>
                <a:lnTo>
                  <a:pt x="9347200" y="0"/>
                </a:lnTo>
                <a:lnTo>
                  <a:pt x="0" y="0"/>
                </a:lnTo>
                <a:lnTo>
                  <a:pt x="0" y="114300"/>
                </a:lnTo>
                <a:close/>
              </a:path>
            </a:pathLst>
          </a:custGeom>
          <a:solidFill>
            <a:srgbClr val="113F67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" name="object 4"/>
          <p:cNvSpPr/>
          <p:nvPr/>
        </p:nvSpPr>
        <p:spPr>
          <a:xfrm>
            <a:off x="305088" y="368915"/>
            <a:ext cx="595090" cy="57733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" name="object 2"/>
          <p:cNvSpPr txBox="1"/>
          <p:nvPr/>
        </p:nvSpPr>
        <p:spPr>
          <a:xfrm>
            <a:off x="979908" y="430025"/>
            <a:ext cx="5557758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Karadeniz Technical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University</a:t>
            </a:r>
            <a:endParaRPr lang="tr-TR" sz="500" dirty="0" smtClean="0">
              <a:solidFill>
                <a:srgbClr val="113E67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Department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of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Biology</a:t>
            </a:r>
            <a:endParaRPr lang="tr-TR" sz="500" dirty="0" smtClean="0">
              <a:solidFill>
                <a:srgbClr val="113E67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Molecular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Biology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Laboratory</a:t>
            </a:r>
            <a:endParaRPr sz="500" dirty="0">
              <a:latin typeface="Trebuchet MS"/>
              <a:cs typeface="Trebuchet MS"/>
            </a:endParaRPr>
          </a:p>
        </p:txBody>
      </p:sp>
      <p:sp>
        <p:nvSpPr>
          <p:cNvPr id="15" name="object 2"/>
          <p:cNvSpPr txBox="1"/>
          <p:nvPr/>
        </p:nvSpPr>
        <p:spPr>
          <a:xfrm>
            <a:off x="7904617" y="494909"/>
            <a:ext cx="4186161" cy="769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r">
              <a:lnSpc>
                <a:spcPct val="100000"/>
              </a:lnSpc>
            </a:pPr>
            <a:r>
              <a:rPr lang="tr-TR" sz="400" dirty="0" smtClean="0">
                <a:solidFill>
                  <a:srgbClr val="113E67"/>
                </a:solidFill>
                <a:latin typeface="Trebuchet MS"/>
                <a:cs typeface="Trebuchet MS"/>
              </a:rPr>
              <a:t>http://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aves.ktu.edu/belduz</a:t>
            </a:r>
            <a:endParaRPr lang="tr-TR" sz="400" dirty="0" smtClean="0">
              <a:solidFill>
                <a:srgbClr val="113E67"/>
              </a:solidFill>
              <a:latin typeface="Trebuchet MS"/>
              <a:cs typeface="Trebuchet MS"/>
            </a:endParaRPr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3157" y="6582233"/>
            <a:ext cx="8944367" cy="275768"/>
          </a:xfrm>
        </p:spPr>
        <p:txBody>
          <a:bodyPr/>
          <a:lstStyle/>
          <a:p>
            <a:r>
              <a:rPr lang="tr-TR" b="1" dirty="0">
                <a:solidFill>
                  <a:srgbClr val="3D79AB"/>
                </a:solidFill>
              </a:rPr>
              <a:t> </a:t>
            </a:r>
            <a:r>
              <a:rPr lang="tr-TR" b="1" dirty="0" err="1">
                <a:solidFill>
                  <a:srgbClr val="3D79AB"/>
                </a:solidFill>
              </a:rPr>
              <a:t>Belduz</a:t>
            </a:r>
            <a:r>
              <a:rPr lang="tr-TR" b="1" dirty="0">
                <a:solidFill>
                  <a:srgbClr val="3D79AB"/>
                </a:solidFill>
              </a:rPr>
              <a:t> A.O. 		</a:t>
            </a:r>
            <a:r>
              <a:rPr lang="en-US" b="1" dirty="0">
                <a:solidFill>
                  <a:srgbClr val="3D79AB"/>
                </a:solidFill>
              </a:rPr>
              <a:t> </a:t>
            </a:r>
            <a:r>
              <a:rPr lang="tr-TR" b="1" dirty="0">
                <a:solidFill>
                  <a:srgbClr val="3D79AB"/>
                </a:solidFill>
              </a:rPr>
              <a:t>AKILLI TASARIM, BİLİMSEL BİR TEORİMİDİR?</a:t>
            </a:r>
          </a:p>
        </p:txBody>
      </p:sp>
      <p:sp>
        <p:nvSpPr>
          <p:cNvPr id="18" name="İçerik Yer Tutucusu 2"/>
          <p:cNvSpPr>
            <a:spLocks noGrp="1"/>
          </p:cNvSpPr>
          <p:nvPr>
            <p:ph idx="1"/>
          </p:nvPr>
        </p:nvSpPr>
        <p:spPr>
          <a:xfrm>
            <a:off x="710812" y="2071789"/>
            <a:ext cx="10677624" cy="4136047"/>
          </a:xfrm>
        </p:spPr>
        <p:txBody>
          <a:bodyPr>
            <a:normAutofit/>
          </a:bodyPr>
          <a:lstStyle/>
          <a:p>
            <a:r>
              <a:rPr lang="tr-TR" dirty="0"/>
              <a:t> Elbette akıllı tasarımı destekleyen daha birçok kanıt bulabilir,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	ancak </a:t>
            </a:r>
            <a:r>
              <a:rPr lang="tr-TR" dirty="0"/>
              <a:t>az ve kısa olan daha fazla okunur, daha fazla akılda kalır,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	aşağıda </a:t>
            </a:r>
            <a:r>
              <a:rPr lang="tr-TR" dirty="0"/>
              <a:t>ortak </a:t>
            </a:r>
            <a:r>
              <a:rPr lang="tr-TR" dirty="0" smtClean="0"/>
              <a:t>seçenek/kullanım </a:t>
            </a:r>
            <a:r>
              <a:rPr lang="tr-TR" dirty="0"/>
              <a:t>görüşünün uygun olmadığına dair gerekçeler </a:t>
            </a:r>
            <a:r>
              <a:rPr lang="tr-TR" dirty="0" smtClean="0"/>
              <a:t>sunulmaktadır:</a:t>
            </a:r>
          </a:p>
          <a:p>
            <a:pPr marL="0" indent="0">
              <a:buNone/>
            </a:pPr>
            <a:endParaRPr lang="tr-TR" dirty="0" smtClean="0"/>
          </a:p>
          <a:p>
            <a:pPr lvl="1">
              <a:spcBef>
                <a:spcPts val="0"/>
              </a:spcBef>
            </a:pPr>
            <a:r>
              <a:rPr lang="tr-TR" dirty="0"/>
              <a:t>A)   </a:t>
            </a:r>
            <a:r>
              <a:rPr lang="tr-TR" dirty="0" smtClean="0"/>
              <a:t>İlk </a:t>
            </a:r>
            <a:r>
              <a:rPr lang="tr-TR" dirty="0"/>
              <a:t>olarak, tüm parçalar başka bir yerde mevcut değildir. </a:t>
            </a:r>
            <a:endParaRPr lang="tr-TR" dirty="0" smtClean="0"/>
          </a:p>
          <a:p>
            <a:pPr marL="914400" lvl="2" indent="0">
              <a:spcBef>
                <a:spcPts val="0"/>
              </a:spcBef>
              <a:buNone/>
            </a:pPr>
            <a:r>
              <a:rPr lang="tr-TR" dirty="0"/>
              <a:t> </a:t>
            </a:r>
            <a:r>
              <a:rPr lang="tr-TR" dirty="0" smtClean="0"/>
              <a:t>   Birçoğu </a:t>
            </a:r>
            <a:r>
              <a:rPr lang="tr-TR" dirty="0"/>
              <a:t>özgündür. </a:t>
            </a:r>
            <a:endParaRPr lang="tr-TR" dirty="0" smtClean="0"/>
          </a:p>
          <a:p>
            <a:pPr marL="914400" lvl="2" indent="0">
              <a:spcBef>
                <a:spcPts val="0"/>
              </a:spcBef>
              <a:buNone/>
            </a:pPr>
            <a:r>
              <a:rPr lang="tr-TR" dirty="0" smtClean="0"/>
              <a:t>     Aslında</a:t>
            </a:r>
            <a:r>
              <a:rPr lang="tr-TR" dirty="0"/>
              <a:t>, çoğu </a:t>
            </a:r>
            <a:r>
              <a:rPr lang="tr-TR" dirty="0" err="1"/>
              <a:t>flagellumdaki</a:t>
            </a:r>
            <a:r>
              <a:rPr lang="tr-TR" dirty="0"/>
              <a:t> parçaların çoğu sadece </a:t>
            </a:r>
            <a:r>
              <a:rPr lang="tr-TR" dirty="0" err="1"/>
              <a:t>flagellumlarda</a:t>
            </a:r>
            <a:r>
              <a:rPr lang="tr-TR" dirty="0"/>
              <a:t> </a:t>
            </a:r>
            <a:r>
              <a:rPr lang="tr-TR" dirty="0" smtClean="0"/>
              <a:t>bulunur.</a:t>
            </a:r>
          </a:p>
          <a:p>
            <a:pPr marL="914400" lvl="2" indent="0">
              <a:buNone/>
            </a:pPr>
            <a:endParaRPr lang="tr-TR" dirty="0"/>
          </a:p>
          <a:p>
            <a:pPr lvl="1">
              <a:spcBef>
                <a:spcPts val="0"/>
              </a:spcBef>
            </a:pPr>
            <a:r>
              <a:rPr lang="tr-TR" dirty="0"/>
              <a:t> B) İkincisi, makine parçaları birbirleri ile kolayca değiştirilemeyebilir. </a:t>
            </a:r>
            <a:endParaRPr lang="tr-TR" dirty="0" smtClean="0"/>
          </a:p>
          <a:p>
            <a:pPr marL="914400" lvl="2" indent="0">
              <a:spcBef>
                <a:spcPts val="0"/>
              </a:spcBef>
              <a:buNone/>
            </a:pPr>
            <a:r>
              <a:rPr lang="tr-TR" dirty="0" smtClean="0"/>
              <a:t>   Pazar </a:t>
            </a:r>
            <a:r>
              <a:rPr lang="tr-TR" dirty="0"/>
              <a:t>arabaları ve motosikletlerin her ikisinin de tekerlekler vardır, </a:t>
            </a:r>
            <a:endParaRPr lang="tr-TR" dirty="0" smtClean="0"/>
          </a:p>
          <a:p>
            <a:pPr marL="914400" lvl="2" indent="0">
              <a:spcBef>
                <a:spcPts val="0"/>
              </a:spcBef>
              <a:buNone/>
            </a:pPr>
            <a:r>
              <a:rPr lang="tr-TR" dirty="0" smtClean="0"/>
              <a:t>   ancak </a:t>
            </a:r>
            <a:r>
              <a:rPr lang="tr-TR" dirty="0"/>
              <a:t>önemli bir değişiklik yapılmadan biri diğerinin yerini anlamaz. </a:t>
            </a:r>
            <a:endParaRPr lang="tr-TR" dirty="0" smtClean="0"/>
          </a:p>
          <a:p>
            <a:pPr marL="457200" lvl="1" indent="0">
              <a:spcBef>
                <a:spcPts val="0"/>
              </a:spcBef>
              <a:buNone/>
            </a:pPr>
            <a:r>
              <a:rPr lang="tr-TR" dirty="0" smtClean="0"/>
              <a:t>	  Küçük </a:t>
            </a:r>
            <a:r>
              <a:rPr lang="tr-TR" dirty="0"/>
              <a:t>değişikliklerin iki proteinin etkileşimini engelleyebildiği moleküler düzeyde, </a:t>
            </a:r>
            <a:endParaRPr lang="tr-TR" dirty="0" smtClean="0"/>
          </a:p>
          <a:p>
            <a:pPr marL="457200" lvl="1" indent="0">
              <a:spcBef>
                <a:spcPts val="0"/>
              </a:spcBef>
              <a:buNone/>
            </a:pPr>
            <a:r>
              <a:rPr lang="tr-TR" dirty="0" smtClean="0"/>
              <a:t>	  bu </a:t>
            </a:r>
            <a:r>
              <a:rPr lang="tr-TR" dirty="0"/>
              <a:t>sorun daha da </a:t>
            </a:r>
            <a:r>
              <a:rPr lang="tr-TR" dirty="0" smtClean="0"/>
              <a:t>ciddidir.</a:t>
            </a:r>
            <a:endParaRPr lang="tr-TR" dirty="0"/>
          </a:p>
          <a:p>
            <a:endParaRPr lang="tr-TR" dirty="0" smtClean="0"/>
          </a:p>
        </p:txBody>
      </p:sp>
      <p:sp>
        <p:nvSpPr>
          <p:cNvPr id="22" name="Başlık 7"/>
          <p:cNvSpPr>
            <a:spLocks noGrp="1"/>
          </p:cNvSpPr>
          <p:nvPr>
            <p:ph type="title"/>
          </p:nvPr>
        </p:nvSpPr>
        <p:spPr>
          <a:xfrm>
            <a:off x="700268" y="1063361"/>
            <a:ext cx="11348977" cy="471728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Akıllı </a:t>
            </a:r>
            <a:r>
              <a:rPr lang="tr-TR" b="1" dirty="0"/>
              <a:t>tasarımın bilimsel </a:t>
            </a:r>
            <a:r>
              <a:rPr lang="tr-TR" b="1" dirty="0" smtClean="0"/>
              <a:t>olduğuna </a:t>
            </a:r>
            <a:r>
              <a:rPr lang="tr-TR" b="1" dirty="0"/>
              <a:t>dair deliller</a:t>
            </a:r>
            <a:r>
              <a:rPr lang="tr-TR" b="1" dirty="0" smtClean="0"/>
              <a:t>?</a:t>
            </a:r>
            <a:br>
              <a:rPr lang="tr-TR" b="1" dirty="0" smtClean="0"/>
            </a:br>
            <a:r>
              <a:rPr lang="tr-TR" sz="2200" b="1" i="1" dirty="0"/>
              <a:t>İndirgenemez karmaşıklıkta bir moleküler makinenin ünlü bir örneği, bakteri kamçısıdır</a:t>
            </a:r>
            <a:endParaRPr lang="tr-TR" sz="2200" i="1" dirty="0"/>
          </a:p>
        </p:txBody>
      </p:sp>
      <p:sp>
        <p:nvSpPr>
          <p:cNvPr id="24" name="Dikdörtgen 23"/>
          <p:cNvSpPr/>
          <p:nvPr/>
        </p:nvSpPr>
        <p:spPr>
          <a:xfrm>
            <a:off x="1426546" y="6259409"/>
            <a:ext cx="1022224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tr-TR" sz="700" dirty="0" smtClean="0"/>
              <a:t>Miller</a:t>
            </a:r>
            <a:r>
              <a:rPr lang="tr-TR" sz="700" dirty="0"/>
              <a:t>, K.R. (2002) </a:t>
            </a:r>
            <a:r>
              <a:rPr lang="tr-TR" sz="700" i="1" dirty="0"/>
              <a:t>Natural </a:t>
            </a:r>
            <a:r>
              <a:rPr lang="tr-TR" sz="700" i="1" dirty="0" err="1"/>
              <a:t>History</a:t>
            </a:r>
            <a:r>
              <a:rPr lang="tr-TR" sz="700" dirty="0"/>
              <a:t>, April 2002</a:t>
            </a:r>
          </a:p>
          <a:p>
            <a:pPr lvl="0"/>
            <a:r>
              <a:rPr lang="tr-TR" sz="700" u="sng" dirty="0" smtClean="0">
                <a:hlinkClick r:id="rId4"/>
              </a:rPr>
              <a:t>[URL]</a:t>
            </a:r>
            <a:r>
              <a:rPr lang="tr-TR" sz="700" u="sng" dirty="0" smtClean="0"/>
              <a:t> </a:t>
            </a:r>
            <a:r>
              <a:rPr lang="tr-TR" sz="700" u="sng" dirty="0" smtClean="0">
                <a:hlinkClick r:id="rId5"/>
              </a:rPr>
              <a:t>https</a:t>
            </a:r>
            <a:r>
              <a:rPr lang="tr-TR" sz="700" u="sng" dirty="0">
                <a:hlinkClick r:id="rId5"/>
              </a:rPr>
              <a:t>://www.discovery.org/a/sixfold-evidence-for-intelligent-design</a:t>
            </a:r>
            <a:r>
              <a:rPr lang="tr-TR" sz="700" u="sng" dirty="0" smtClean="0">
                <a:hlinkClick r:id="rId5"/>
              </a:rPr>
              <a:t>/</a:t>
            </a:r>
            <a:endParaRPr lang="tr-TR" sz="700" dirty="0">
              <a:solidFill>
                <a:srgbClr val="1B1E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8994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4"/>
          <p:cNvSpPr/>
          <p:nvPr/>
        </p:nvSpPr>
        <p:spPr>
          <a:xfrm>
            <a:off x="85292" y="209372"/>
            <a:ext cx="12032954" cy="220397"/>
          </a:xfrm>
          <a:custGeom>
            <a:avLst/>
            <a:gdLst/>
            <a:ahLst/>
            <a:cxnLst/>
            <a:rect l="l" t="t" r="r" b="b"/>
            <a:pathLst>
              <a:path w="10160000" h="2400300">
                <a:moveTo>
                  <a:pt x="0" y="2400300"/>
                </a:moveTo>
                <a:lnTo>
                  <a:pt x="10160000" y="2400300"/>
                </a:lnTo>
                <a:lnTo>
                  <a:pt x="10160000" y="0"/>
                </a:lnTo>
                <a:lnTo>
                  <a:pt x="0" y="0"/>
                </a:lnTo>
                <a:lnTo>
                  <a:pt x="0" y="2400300"/>
                </a:lnTo>
                <a:close/>
              </a:path>
            </a:pathLst>
          </a:custGeom>
          <a:solidFill>
            <a:srgbClr val="188DC0"/>
          </a:solidFill>
        </p:spPr>
        <p:txBody>
          <a:bodyPr wrap="square" lIns="0" tIns="0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1" name="object 3"/>
          <p:cNvSpPr/>
          <p:nvPr/>
        </p:nvSpPr>
        <p:spPr>
          <a:xfrm>
            <a:off x="85292" y="669354"/>
            <a:ext cx="12032954" cy="220397"/>
          </a:xfrm>
          <a:custGeom>
            <a:avLst/>
            <a:gdLst/>
            <a:ahLst/>
            <a:cxnLst/>
            <a:rect l="l" t="t" r="r" b="b"/>
            <a:pathLst>
              <a:path w="9347200" h="114300">
                <a:moveTo>
                  <a:pt x="0" y="114300"/>
                </a:moveTo>
                <a:lnTo>
                  <a:pt x="9347200" y="114300"/>
                </a:lnTo>
                <a:lnTo>
                  <a:pt x="9347200" y="0"/>
                </a:lnTo>
                <a:lnTo>
                  <a:pt x="0" y="0"/>
                </a:lnTo>
                <a:lnTo>
                  <a:pt x="0" y="114300"/>
                </a:lnTo>
                <a:close/>
              </a:path>
            </a:pathLst>
          </a:custGeom>
          <a:solidFill>
            <a:srgbClr val="113F67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" name="object 4"/>
          <p:cNvSpPr/>
          <p:nvPr/>
        </p:nvSpPr>
        <p:spPr>
          <a:xfrm>
            <a:off x="305088" y="368915"/>
            <a:ext cx="595090" cy="57733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" name="object 2"/>
          <p:cNvSpPr txBox="1"/>
          <p:nvPr/>
        </p:nvSpPr>
        <p:spPr>
          <a:xfrm>
            <a:off x="979908" y="430025"/>
            <a:ext cx="5557758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Karadeniz Technical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University</a:t>
            </a:r>
            <a:endParaRPr lang="tr-TR" sz="500" dirty="0" smtClean="0">
              <a:solidFill>
                <a:srgbClr val="113E67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Department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of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Biology</a:t>
            </a:r>
            <a:endParaRPr lang="tr-TR" sz="500" dirty="0" smtClean="0">
              <a:solidFill>
                <a:srgbClr val="113E67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Molecular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Biology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Laboratory</a:t>
            </a:r>
            <a:endParaRPr sz="500" dirty="0">
              <a:latin typeface="Trebuchet MS"/>
              <a:cs typeface="Trebuchet MS"/>
            </a:endParaRPr>
          </a:p>
        </p:txBody>
      </p:sp>
      <p:sp>
        <p:nvSpPr>
          <p:cNvPr id="15" name="object 2"/>
          <p:cNvSpPr txBox="1"/>
          <p:nvPr/>
        </p:nvSpPr>
        <p:spPr>
          <a:xfrm>
            <a:off x="7904617" y="494909"/>
            <a:ext cx="4186161" cy="769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r">
              <a:lnSpc>
                <a:spcPct val="100000"/>
              </a:lnSpc>
            </a:pPr>
            <a:r>
              <a:rPr lang="tr-TR" sz="400" dirty="0" smtClean="0">
                <a:solidFill>
                  <a:srgbClr val="113E67"/>
                </a:solidFill>
                <a:latin typeface="Trebuchet MS"/>
                <a:cs typeface="Trebuchet MS"/>
              </a:rPr>
              <a:t>http://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aves.ktu.edu/belduz</a:t>
            </a:r>
            <a:endParaRPr lang="tr-TR" sz="400" dirty="0" smtClean="0">
              <a:solidFill>
                <a:srgbClr val="113E67"/>
              </a:solidFill>
              <a:latin typeface="Trebuchet MS"/>
              <a:cs typeface="Trebuchet MS"/>
            </a:endParaRPr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3157" y="6582233"/>
            <a:ext cx="8944367" cy="275768"/>
          </a:xfrm>
        </p:spPr>
        <p:txBody>
          <a:bodyPr/>
          <a:lstStyle/>
          <a:p>
            <a:r>
              <a:rPr lang="tr-TR" b="1" dirty="0">
                <a:solidFill>
                  <a:srgbClr val="3D79AB"/>
                </a:solidFill>
              </a:rPr>
              <a:t> </a:t>
            </a:r>
            <a:r>
              <a:rPr lang="tr-TR" b="1" dirty="0" err="1">
                <a:solidFill>
                  <a:srgbClr val="3D79AB"/>
                </a:solidFill>
              </a:rPr>
              <a:t>Belduz</a:t>
            </a:r>
            <a:r>
              <a:rPr lang="tr-TR" b="1" dirty="0">
                <a:solidFill>
                  <a:srgbClr val="3D79AB"/>
                </a:solidFill>
              </a:rPr>
              <a:t> A.O. 		</a:t>
            </a:r>
            <a:r>
              <a:rPr lang="en-US" b="1" dirty="0">
                <a:solidFill>
                  <a:srgbClr val="3D79AB"/>
                </a:solidFill>
              </a:rPr>
              <a:t> </a:t>
            </a:r>
            <a:r>
              <a:rPr lang="tr-TR" b="1" dirty="0">
                <a:solidFill>
                  <a:srgbClr val="3D79AB"/>
                </a:solidFill>
              </a:rPr>
              <a:t>AKILLI TASARIM, BİLİMSEL BİR TEORİMİDİR?</a:t>
            </a:r>
          </a:p>
        </p:txBody>
      </p:sp>
      <p:sp>
        <p:nvSpPr>
          <p:cNvPr id="18" name="İçerik Yer Tutucusu 2"/>
          <p:cNvSpPr>
            <a:spLocks noGrp="1"/>
          </p:cNvSpPr>
          <p:nvPr>
            <p:ph idx="1"/>
          </p:nvPr>
        </p:nvSpPr>
        <p:spPr>
          <a:xfrm>
            <a:off x="710812" y="2071789"/>
            <a:ext cx="10677624" cy="4136047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tr-TR" dirty="0"/>
              <a:t> </a:t>
            </a:r>
          </a:p>
          <a:p>
            <a:pPr lvl="1"/>
            <a:r>
              <a:rPr lang="tr-TR" dirty="0"/>
              <a:t>C) Üçüncüsü, karmaşık yapılar neredeyse her zaman belirli bir sırada </a:t>
            </a:r>
            <a:r>
              <a:rPr lang="tr-TR" dirty="0" smtClean="0"/>
              <a:t>montajlanmalıdır</a:t>
            </a:r>
            <a:r>
              <a:rPr lang="tr-TR" dirty="0"/>
              <a:t>. </a:t>
            </a:r>
          </a:p>
          <a:p>
            <a:pPr lvl="2">
              <a:spcBef>
                <a:spcPts val="0"/>
              </a:spcBef>
            </a:pPr>
            <a:r>
              <a:rPr lang="tr-TR" dirty="0"/>
              <a:t>Bir ev inşa ederken, duvarlar eklenmeden önce bir temel atılmalıdır, </a:t>
            </a:r>
          </a:p>
          <a:p>
            <a:pPr lvl="2">
              <a:spcBef>
                <a:spcPts val="0"/>
              </a:spcBef>
            </a:pPr>
            <a:r>
              <a:rPr lang="tr-TR" dirty="0"/>
              <a:t>duvarlar inşa edilmeden pencereler konulamaz ve </a:t>
            </a:r>
          </a:p>
          <a:p>
            <a:pPr lvl="2">
              <a:spcBef>
                <a:spcPts val="0"/>
              </a:spcBef>
            </a:pPr>
            <a:r>
              <a:rPr lang="tr-TR" dirty="0"/>
              <a:t>çatı iskelesi yapılmadan çatı </a:t>
            </a:r>
            <a:r>
              <a:rPr lang="tr-TR" dirty="0" smtClean="0"/>
              <a:t>tamamlanamaz.</a:t>
            </a:r>
          </a:p>
          <a:p>
            <a:pPr marL="914400" lvl="2" indent="0">
              <a:buNone/>
            </a:pPr>
            <a:endParaRPr lang="tr-TR" dirty="0"/>
          </a:p>
          <a:p>
            <a:pPr lvl="1"/>
            <a:r>
              <a:rPr lang="tr-TR" sz="1400" dirty="0"/>
              <a:t>Başka bir örnek olarak, birisi bir bilgisayarı oluşturabilecek parçaları bir yere asabilir, </a:t>
            </a:r>
            <a:endParaRPr lang="tr-TR" sz="1400" dirty="0" smtClean="0"/>
          </a:p>
          <a:p>
            <a:pPr marL="400050" lvl="1" indent="0">
              <a:buNone/>
            </a:pPr>
            <a:r>
              <a:rPr lang="tr-TR" sz="1400" dirty="0" smtClean="0"/>
              <a:t>     ancak </a:t>
            </a:r>
            <a:r>
              <a:rPr lang="tr-TR" sz="1400" dirty="0"/>
              <a:t>bunlar kendiliğinden </a:t>
            </a:r>
            <a:r>
              <a:rPr lang="tr-TR" sz="1400" dirty="0" err="1"/>
              <a:t>biraraya</a:t>
            </a:r>
            <a:r>
              <a:rPr lang="tr-TR" sz="1400" dirty="0"/>
              <a:t> gelip işlevsel bir bilgisayar asla </a:t>
            </a:r>
            <a:r>
              <a:rPr lang="tr-TR" sz="1400" dirty="0" smtClean="0"/>
              <a:t>oluşturamaz.</a:t>
            </a:r>
            <a:endParaRPr lang="tr-TR" sz="1400" dirty="0"/>
          </a:p>
          <a:p>
            <a:endParaRPr lang="tr-TR" dirty="0" smtClean="0"/>
          </a:p>
        </p:txBody>
      </p:sp>
      <p:sp>
        <p:nvSpPr>
          <p:cNvPr id="22" name="Başlık 7"/>
          <p:cNvSpPr>
            <a:spLocks noGrp="1"/>
          </p:cNvSpPr>
          <p:nvPr>
            <p:ph type="title"/>
          </p:nvPr>
        </p:nvSpPr>
        <p:spPr>
          <a:xfrm>
            <a:off x="700268" y="1063361"/>
            <a:ext cx="11348977" cy="471728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Akıllı </a:t>
            </a:r>
            <a:r>
              <a:rPr lang="tr-TR" b="1" dirty="0"/>
              <a:t>tasarımın bilimsel </a:t>
            </a:r>
            <a:r>
              <a:rPr lang="tr-TR" b="1" dirty="0" smtClean="0"/>
              <a:t>olduğuna </a:t>
            </a:r>
            <a:r>
              <a:rPr lang="tr-TR" b="1" dirty="0"/>
              <a:t>dair deliller</a:t>
            </a:r>
            <a:r>
              <a:rPr lang="tr-TR" b="1" dirty="0" smtClean="0"/>
              <a:t>?</a:t>
            </a:r>
            <a:br>
              <a:rPr lang="tr-TR" b="1" dirty="0" smtClean="0"/>
            </a:br>
            <a:r>
              <a:rPr lang="tr-TR" sz="2200" b="1" i="1" dirty="0"/>
              <a:t>İndirgenemez karmaşıklıkta bir moleküler makinenin ünlü bir örneği, bakteri kamçısıdır</a:t>
            </a:r>
            <a:endParaRPr lang="tr-TR" sz="2200" i="1" dirty="0"/>
          </a:p>
        </p:txBody>
      </p:sp>
      <p:sp>
        <p:nvSpPr>
          <p:cNvPr id="24" name="Dikdörtgen 23"/>
          <p:cNvSpPr/>
          <p:nvPr/>
        </p:nvSpPr>
        <p:spPr>
          <a:xfrm>
            <a:off x="1426546" y="6259409"/>
            <a:ext cx="1022224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tr-TR" sz="700" dirty="0" smtClean="0"/>
              <a:t>Miller</a:t>
            </a:r>
            <a:r>
              <a:rPr lang="tr-TR" sz="700" dirty="0"/>
              <a:t>, K.R. (2002) </a:t>
            </a:r>
            <a:r>
              <a:rPr lang="tr-TR" sz="700" i="1" dirty="0"/>
              <a:t>Natural </a:t>
            </a:r>
            <a:r>
              <a:rPr lang="tr-TR" sz="700" i="1" dirty="0" err="1"/>
              <a:t>History</a:t>
            </a:r>
            <a:r>
              <a:rPr lang="tr-TR" sz="700" dirty="0"/>
              <a:t>, April 2002</a:t>
            </a:r>
          </a:p>
          <a:p>
            <a:pPr lvl="0"/>
            <a:r>
              <a:rPr lang="tr-TR" sz="700" u="sng" dirty="0" smtClean="0">
                <a:hlinkClick r:id="rId4"/>
              </a:rPr>
              <a:t>[URL]</a:t>
            </a:r>
            <a:r>
              <a:rPr lang="tr-TR" sz="700" u="sng" dirty="0" smtClean="0"/>
              <a:t> </a:t>
            </a:r>
            <a:r>
              <a:rPr lang="tr-TR" sz="700" u="sng" dirty="0" smtClean="0">
                <a:hlinkClick r:id="rId5"/>
              </a:rPr>
              <a:t>https</a:t>
            </a:r>
            <a:r>
              <a:rPr lang="tr-TR" sz="700" u="sng" dirty="0">
                <a:hlinkClick r:id="rId5"/>
              </a:rPr>
              <a:t>://www.discovery.org/a/sixfold-evidence-for-intelligent-design</a:t>
            </a:r>
            <a:r>
              <a:rPr lang="tr-TR" sz="700" u="sng" dirty="0" smtClean="0">
                <a:hlinkClick r:id="rId5"/>
              </a:rPr>
              <a:t>/</a:t>
            </a:r>
            <a:endParaRPr lang="tr-TR" sz="700" dirty="0">
              <a:solidFill>
                <a:srgbClr val="1B1E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5066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4"/>
          <p:cNvSpPr/>
          <p:nvPr/>
        </p:nvSpPr>
        <p:spPr>
          <a:xfrm>
            <a:off x="85292" y="209372"/>
            <a:ext cx="12032954" cy="220397"/>
          </a:xfrm>
          <a:custGeom>
            <a:avLst/>
            <a:gdLst/>
            <a:ahLst/>
            <a:cxnLst/>
            <a:rect l="l" t="t" r="r" b="b"/>
            <a:pathLst>
              <a:path w="10160000" h="2400300">
                <a:moveTo>
                  <a:pt x="0" y="2400300"/>
                </a:moveTo>
                <a:lnTo>
                  <a:pt x="10160000" y="2400300"/>
                </a:lnTo>
                <a:lnTo>
                  <a:pt x="10160000" y="0"/>
                </a:lnTo>
                <a:lnTo>
                  <a:pt x="0" y="0"/>
                </a:lnTo>
                <a:lnTo>
                  <a:pt x="0" y="2400300"/>
                </a:lnTo>
                <a:close/>
              </a:path>
            </a:pathLst>
          </a:custGeom>
          <a:solidFill>
            <a:srgbClr val="188DC0"/>
          </a:solidFill>
        </p:spPr>
        <p:txBody>
          <a:bodyPr wrap="square" lIns="0" tIns="0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1" name="object 3"/>
          <p:cNvSpPr/>
          <p:nvPr/>
        </p:nvSpPr>
        <p:spPr>
          <a:xfrm>
            <a:off x="85292" y="669354"/>
            <a:ext cx="12032954" cy="220397"/>
          </a:xfrm>
          <a:custGeom>
            <a:avLst/>
            <a:gdLst/>
            <a:ahLst/>
            <a:cxnLst/>
            <a:rect l="l" t="t" r="r" b="b"/>
            <a:pathLst>
              <a:path w="9347200" h="114300">
                <a:moveTo>
                  <a:pt x="0" y="114300"/>
                </a:moveTo>
                <a:lnTo>
                  <a:pt x="9347200" y="114300"/>
                </a:lnTo>
                <a:lnTo>
                  <a:pt x="9347200" y="0"/>
                </a:lnTo>
                <a:lnTo>
                  <a:pt x="0" y="0"/>
                </a:lnTo>
                <a:lnTo>
                  <a:pt x="0" y="114300"/>
                </a:lnTo>
                <a:close/>
              </a:path>
            </a:pathLst>
          </a:custGeom>
          <a:solidFill>
            <a:srgbClr val="113F67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" name="object 4"/>
          <p:cNvSpPr/>
          <p:nvPr/>
        </p:nvSpPr>
        <p:spPr>
          <a:xfrm>
            <a:off x="305088" y="368915"/>
            <a:ext cx="595090" cy="57733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" name="object 2"/>
          <p:cNvSpPr txBox="1"/>
          <p:nvPr/>
        </p:nvSpPr>
        <p:spPr>
          <a:xfrm>
            <a:off x="979908" y="430025"/>
            <a:ext cx="5557758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Karadeniz Technical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University</a:t>
            </a:r>
            <a:endParaRPr lang="tr-TR" sz="500" dirty="0" smtClean="0">
              <a:solidFill>
                <a:srgbClr val="113E67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Department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of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Biology</a:t>
            </a:r>
            <a:endParaRPr lang="tr-TR" sz="500" dirty="0" smtClean="0">
              <a:solidFill>
                <a:srgbClr val="113E67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Molecular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Biology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Laboratory</a:t>
            </a:r>
            <a:endParaRPr sz="500" dirty="0">
              <a:latin typeface="Trebuchet MS"/>
              <a:cs typeface="Trebuchet MS"/>
            </a:endParaRPr>
          </a:p>
        </p:txBody>
      </p:sp>
      <p:sp>
        <p:nvSpPr>
          <p:cNvPr id="15" name="object 2"/>
          <p:cNvSpPr txBox="1"/>
          <p:nvPr/>
        </p:nvSpPr>
        <p:spPr>
          <a:xfrm>
            <a:off x="7904617" y="494909"/>
            <a:ext cx="4186161" cy="769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r">
              <a:lnSpc>
                <a:spcPct val="100000"/>
              </a:lnSpc>
            </a:pPr>
            <a:r>
              <a:rPr lang="tr-TR" sz="400" dirty="0" smtClean="0">
                <a:solidFill>
                  <a:srgbClr val="113E67"/>
                </a:solidFill>
                <a:latin typeface="Trebuchet MS"/>
                <a:cs typeface="Trebuchet MS"/>
              </a:rPr>
              <a:t>http://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aves.ktu.edu/belduz</a:t>
            </a:r>
            <a:endParaRPr lang="tr-TR" sz="400" dirty="0" smtClean="0">
              <a:solidFill>
                <a:srgbClr val="113E67"/>
              </a:solidFill>
              <a:latin typeface="Trebuchet MS"/>
              <a:cs typeface="Trebuchet MS"/>
            </a:endParaRPr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3157" y="6582233"/>
            <a:ext cx="8944367" cy="275768"/>
          </a:xfrm>
        </p:spPr>
        <p:txBody>
          <a:bodyPr/>
          <a:lstStyle/>
          <a:p>
            <a:r>
              <a:rPr lang="tr-TR" b="1" dirty="0">
                <a:solidFill>
                  <a:srgbClr val="3D79AB"/>
                </a:solidFill>
              </a:rPr>
              <a:t> </a:t>
            </a:r>
            <a:r>
              <a:rPr lang="tr-TR" b="1" dirty="0" err="1">
                <a:solidFill>
                  <a:srgbClr val="3D79AB"/>
                </a:solidFill>
              </a:rPr>
              <a:t>Belduz</a:t>
            </a:r>
            <a:r>
              <a:rPr lang="tr-TR" b="1" dirty="0">
                <a:solidFill>
                  <a:srgbClr val="3D79AB"/>
                </a:solidFill>
              </a:rPr>
              <a:t> A.O. 		</a:t>
            </a:r>
            <a:r>
              <a:rPr lang="en-US" b="1" dirty="0">
                <a:solidFill>
                  <a:srgbClr val="3D79AB"/>
                </a:solidFill>
              </a:rPr>
              <a:t> </a:t>
            </a:r>
            <a:r>
              <a:rPr lang="tr-TR" b="1" dirty="0">
                <a:solidFill>
                  <a:srgbClr val="3D79AB"/>
                </a:solidFill>
              </a:rPr>
              <a:t>AKILLI TASARIM, BİLİMSEL BİR TEORİMİDİR?</a:t>
            </a:r>
          </a:p>
        </p:txBody>
      </p:sp>
      <p:sp>
        <p:nvSpPr>
          <p:cNvPr id="18" name="İçerik Yer Tutucusu 2"/>
          <p:cNvSpPr>
            <a:spLocks noGrp="1"/>
          </p:cNvSpPr>
          <p:nvPr>
            <p:ph idx="1"/>
          </p:nvPr>
        </p:nvSpPr>
        <p:spPr>
          <a:xfrm>
            <a:off x="710812" y="1961805"/>
            <a:ext cx="10677624" cy="4391534"/>
          </a:xfrm>
        </p:spPr>
        <p:txBody>
          <a:bodyPr>
            <a:normAutofit fontScale="92500" lnSpcReduction="20000"/>
          </a:bodyPr>
          <a:lstStyle/>
          <a:p>
            <a:r>
              <a:rPr lang="tr-TR" sz="2000" dirty="0"/>
              <a:t> </a:t>
            </a:r>
            <a:r>
              <a:rPr lang="tr-TR" sz="2400" dirty="0"/>
              <a:t>Parçaların mevcut olması yeterli değildir </a:t>
            </a:r>
          </a:p>
          <a:p>
            <a:pPr lvl="1"/>
            <a:r>
              <a:rPr lang="tr-TR" sz="1800" dirty="0" smtClean="0"/>
              <a:t>çünkü </a:t>
            </a:r>
            <a:r>
              <a:rPr lang="tr-TR" sz="1800" dirty="0"/>
              <a:t>özel montaj talimatlarına uyulmalıdır. </a:t>
            </a:r>
            <a:endParaRPr lang="tr-TR" sz="1800" dirty="0" smtClean="0"/>
          </a:p>
          <a:p>
            <a:pPr lvl="1">
              <a:spcBef>
                <a:spcPts val="0"/>
              </a:spcBef>
            </a:pPr>
            <a:r>
              <a:rPr lang="tr-TR" sz="1800" dirty="0" smtClean="0"/>
              <a:t>Hücreler</a:t>
            </a:r>
            <a:r>
              <a:rPr lang="tr-TR" sz="1800" dirty="0"/>
              <a:t>, parçaların nasıl etkileşime gireceğini ve moleküler makineler oluşturmak için nasıl birleşeceğini yönlendirmek için </a:t>
            </a:r>
            <a:r>
              <a:rPr lang="tr-TR" sz="1800" u="sng" dirty="0"/>
              <a:t>DNA'daki karmaşık montaj talimatlarını </a:t>
            </a:r>
            <a:r>
              <a:rPr lang="tr-TR" sz="1800" dirty="0"/>
              <a:t>kullanır. </a:t>
            </a:r>
            <a:endParaRPr lang="tr-TR" sz="1800" dirty="0" smtClean="0"/>
          </a:p>
          <a:p>
            <a:pPr lvl="1">
              <a:spcBef>
                <a:spcPts val="0"/>
              </a:spcBef>
            </a:pPr>
            <a:r>
              <a:rPr lang="tr-TR" sz="1800" dirty="0" smtClean="0"/>
              <a:t>Ortak seçeneğin/kullanımın </a:t>
            </a:r>
            <a:r>
              <a:rPr lang="tr-TR" sz="1800" dirty="0"/>
              <a:t>savunucuları, </a:t>
            </a:r>
            <a:r>
              <a:rPr lang="tr-TR" sz="1800" u="sng" dirty="0"/>
              <a:t>bu talimatların nasıl ortaya çıktığını </a:t>
            </a:r>
            <a:r>
              <a:rPr lang="tr-TR" sz="1800" dirty="0"/>
              <a:t>asla </a:t>
            </a:r>
            <a:r>
              <a:rPr lang="tr-TR" sz="1800" dirty="0" smtClean="0"/>
              <a:t>açıklamazlar.</a:t>
            </a:r>
            <a:endParaRPr lang="tr-TR" sz="1800" dirty="0"/>
          </a:p>
          <a:p>
            <a:r>
              <a:rPr lang="tr-TR" sz="2000" dirty="0"/>
              <a:t> </a:t>
            </a:r>
            <a:r>
              <a:rPr lang="tr-TR" sz="2000" dirty="0" smtClean="0"/>
              <a:t>Akıllı </a:t>
            </a:r>
            <a:r>
              <a:rPr lang="tr-TR" sz="2000" dirty="0"/>
              <a:t>tasarımı eleştirenler, bu tür yapıların, parçaların hücredeki bir işten diğerine birlikte seçilmesiyle inşa </a:t>
            </a:r>
            <a:r>
              <a:rPr lang="tr-TR" sz="2000" dirty="0" smtClean="0"/>
              <a:t>edilebileceğini söylüyor.</a:t>
            </a:r>
          </a:p>
          <a:p>
            <a:r>
              <a:rPr lang="tr-TR" sz="2000" dirty="0"/>
              <a:t>Evrimciler, moleküler makinelerin önceden var olan parça ve bileşenlerin birlikte kullanılması yoluyla geliştiğini iddia eder, akıllı tasarım fikrine bu açıdan da itiraz ederler? </a:t>
            </a:r>
          </a:p>
          <a:p>
            <a:r>
              <a:rPr lang="tr-TR" sz="2000" dirty="0" smtClean="0"/>
              <a:t> İndirgenemez </a:t>
            </a:r>
            <a:r>
              <a:rPr lang="tr-TR" sz="2000" dirty="0"/>
              <a:t>karmaşıklığı açıklamaya çalışmak </a:t>
            </a:r>
            <a:r>
              <a:rPr lang="tr-TR" sz="2000" dirty="0" smtClean="0"/>
              <a:t>için;</a:t>
            </a:r>
          </a:p>
          <a:p>
            <a:pPr lvl="1">
              <a:spcBef>
                <a:spcPts val="0"/>
              </a:spcBef>
            </a:pPr>
            <a:r>
              <a:rPr lang="tr-TR" sz="1800" dirty="0" smtClean="0"/>
              <a:t>akıllı </a:t>
            </a:r>
            <a:r>
              <a:rPr lang="tr-TR" sz="1800" dirty="0"/>
              <a:t>tasarımı </a:t>
            </a:r>
            <a:r>
              <a:rPr lang="tr-TR" sz="1800" dirty="0" smtClean="0"/>
              <a:t>eleştirenler, “</a:t>
            </a:r>
            <a:r>
              <a:rPr lang="tr-TR" sz="1800" dirty="0"/>
              <a:t>ortak </a:t>
            </a:r>
            <a:r>
              <a:rPr lang="tr-TR" sz="1800" dirty="0" smtClean="0"/>
              <a:t>seçenek/kullanım” </a:t>
            </a:r>
            <a:r>
              <a:rPr lang="tr-TR" sz="1800" dirty="0"/>
              <a:t>yani “ortak işlev görüşünü” </a:t>
            </a:r>
            <a:endParaRPr lang="tr-TR" sz="1800" dirty="0" smtClean="0"/>
          </a:p>
          <a:p>
            <a:pPr lvl="1">
              <a:spcBef>
                <a:spcPts val="0"/>
              </a:spcBef>
            </a:pPr>
            <a:r>
              <a:rPr lang="tr-TR" sz="1800" dirty="0" smtClean="0"/>
              <a:t>Yani ”Al </a:t>
            </a:r>
            <a:r>
              <a:rPr lang="tr-TR" sz="1800" dirty="0"/>
              <a:t>ve başka bir amaç için kullan görüşü” nü savunuyorlar. </a:t>
            </a:r>
            <a:endParaRPr lang="tr-TR" sz="1800" dirty="0" smtClean="0"/>
          </a:p>
          <a:p>
            <a:pPr marL="457200" lvl="1" indent="0">
              <a:spcBef>
                <a:spcPts val="0"/>
              </a:spcBef>
              <a:buNone/>
            </a:pPr>
            <a:endParaRPr lang="tr-TR" sz="1800" dirty="0"/>
          </a:p>
          <a:p>
            <a:pPr>
              <a:spcBef>
                <a:spcPts val="0"/>
              </a:spcBef>
            </a:pPr>
            <a:r>
              <a:rPr lang="tr-TR" sz="2000" dirty="0"/>
              <a:t>Evrimsel biyolojinin, kör ve güdümsüz süreçlerin biyolojik parçaların ödünç alınmasına ve başka bir amaç için kullanılmasına neden olduğu iddiası, </a:t>
            </a:r>
            <a:endParaRPr lang="tr-TR" sz="2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tr-TR" sz="2000" dirty="0"/>
              <a:t>	</a:t>
            </a:r>
            <a:r>
              <a:rPr lang="tr-TR" sz="2000" dirty="0" smtClean="0"/>
              <a:t>oldukça </a:t>
            </a:r>
            <a:r>
              <a:rPr lang="tr-TR" sz="2000" dirty="0"/>
              <a:t>spekülatif bir mekanizma olarak </a:t>
            </a:r>
            <a:r>
              <a:rPr lang="tr-TR" sz="2000" dirty="0" smtClean="0"/>
              <a:t>duruyor.</a:t>
            </a:r>
            <a:endParaRPr lang="tr-TR" sz="2000" dirty="0"/>
          </a:p>
          <a:p>
            <a:endParaRPr lang="tr-TR" dirty="0" smtClean="0"/>
          </a:p>
        </p:txBody>
      </p:sp>
      <p:sp>
        <p:nvSpPr>
          <p:cNvPr id="22" name="Başlık 7"/>
          <p:cNvSpPr>
            <a:spLocks noGrp="1"/>
          </p:cNvSpPr>
          <p:nvPr>
            <p:ph type="title"/>
          </p:nvPr>
        </p:nvSpPr>
        <p:spPr>
          <a:xfrm>
            <a:off x="700268" y="1063361"/>
            <a:ext cx="11348977" cy="471728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Akıllı </a:t>
            </a:r>
            <a:r>
              <a:rPr lang="tr-TR" b="1" dirty="0"/>
              <a:t>tasarımın bilimsel </a:t>
            </a:r>
            <a:r>
              <a:rPr lang="tr-TR" b="1" dirty="0" smtClean="0"/>
              <a:t>olduğuna </a:t>
            </a:r>
            <a:r>
              <a:rPr lang="tr-TR" b="1" dirty="0"/>
              <a:t>dair deliller</a:t>
            </a:r>
            <a:r>
              <a:rPr lang="tr-TR" b="1" dirty="0" smtClean="0"/>
              <a:t>?</a:t>
            </a:r>
            <a:br>
              <a:rPr lang="tr-TR" b="1" dirty="0" smtClean="0"/>
            </a:br>
            <a:r>
              <a:rPr lang="tr-TR" sz="2200" b="1" i="1" dirty="0"/>
              <a:t>İndirgenemez karmaşıklıkta bir moleküler makinenin ünlü bir örneği, bakteri kamçısıdır</a:t>
            </a:r>
            <a:endParaRPr lang="tr-TR" sz="2200" i="1" dirty="0"/>
          </a:p>
        </p:txBody>
      </p:sp>
      <p:sp>
        <p:nvSpPr>
          <p:cNvPr id="24" name="Dikdörtgen 23"/>
          <p:cNvSpPr/>
          <p:nvPr/>
        </p:nvSpPr>
        <p:spPr>
          <a:xfrm>
            <a:off x="1426546" y="6259409"/>
            <a:ext cx="1022224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tr-TR" sz="700" dirty="0" smtClean="0"/>
              <a:t>Miller</a:t>
            </a:r>
            <a:r>
              <a:rPr lang="tr-TR" sz="700" dirty="0"/>
              <a:t>, K.R. (2002) </a:t>
            </a:r>
            <a:r>
              <a:rPr lang="tr-TR" sz="700" i="1" dirty="0"/>
              <a:t>Natural </a:t>
            </a:r>
            <a:r>
              <a:rPr lang="tr-TR" sz="700" i="1" dirty="0" err="1"/>
              <a:t>History</a:t>
            </a:r>
            <a:r>
              <a:rPr lang="tr-TR" sz="700" dirty="0"/>
              <a:t>, April 2002</a:t>
            </a:r>
          </a:p>
          <a:p>
            <a:pPr lvl="0"/>
            <a:r>
              <a:rPr lang="tr-TR" sz="700" u="sng" dirty="0" smtClean="0">
                <a:hlinkClick r:id="rId4"/>
              </a:rPr>
              <a:t>[URL]</a:t>
            </a:r>
            <a:r>
              <a:rPr lang="tr-TR" sz="700" u="sng" dirty="0" smtClean="0"/>
              <a:t> </a:t>
            </a:r>
            <a:r>
              <a:rPr lang="tr-TR" sz="700" u="sng" dirty="0" smtClean="0">
                <a:hlinkClick r:id="rId5"/>
              </a:rPr>
              <a:t>https</a:t>
            </a:r>
            <a:r>
              <a:rPr lang="tr-TR" sz="700" u="sng" dirty="0">
                <a:hlinkClick r:id="rId5"/>
              </a:rPr>
              <a:t>://www.discovery.org/a/sixfold-evidence-for-intelligent-design</a:t>
            </a:r>
            <a:r>
              <a:rPr lang="tr-TR" sz="700" u="sng" dirty="0" smtClean="0">
                <a:hlinkClick r:id="rId5"/>
              </a:rPr>
              <a:t>/</a:t>
            </a:r>
            <a:endParaRPr lang="tr-TR" sz="700" dirty="0">
              <a:solidFill>
                <a:srgbClr val="1B1E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2230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4"/>
          <p:cNvSpPr/>
          <p:nvPr/>
        </p:nvSpPr>
        <p:spPr>
          <a:xfrm>
            <a:off x="85292" y="209372"/>
            <a:ext cx="12032954" cy="220397"/>
          </a:xfrm>
          <a:custGeom>
            <a:avLst/>
            <a:gdLst/>
            <a:ahLst/>
            <a:cxnLst/>
            <a:rect l="l" t="t" r="r" b="b"/>
            <a:pathLst>
              <a:path w="10160000" h="2400300">
                <a:moveTo>
                  <a:pt x="0" y="2400300"/>
                </a:moveTo>
                <a:lnTo>
                  <a:pt x="10160000" y="2400300"/>
                </a:lnTo>
                <a:lnTo>
                  <a:pt x="10160000" y="0"/>
                </a:lnTo>
                <a:lnTo>
                  <a:pt x="0" y="0"/>
                </a:lnTo>
                <a:lnTo>
                  <a:pt x="0" y="2400300"/>
                </a:lnTo>
                <a:close/>
              </a:path>
            </a:pathLst>
          </a:custGeom>
          <a:solidFill>
            <a:srgbClr val="188DC0"/>
          </a:solidFill>
        </p:spPr>
        <p:txBody>
          <a:bodyPr wrap="square" lIns="0" tIns="0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1" name="object 3"/>
          <p:cNvSpPr/>
          <p:nvPr/>
        </p:nvSpPr>
        <p:spPr>
          <a:xfrm>
            <a:off x="85292" y="669354"/>
            <a:ext cx="12032954" cy="220397"/>
          </a:xfrm>
          <a:custGeom>
            <a:avLst/>
            <a:gdLst/>
            <a:ahLst/>
            <a:cxnLst/>
            <a:rect l="l" t="t" r="r" b="b"/>
            <a:pathLst>
              <a:path w="9347200" h="114300">
                <a:moveTo>
                  <a:pt x="0" y="114300"/>
                </a:moveTo>
                <a:lnTo>
                  <a:pt x="9347200" y="114300"/>
                </a:lnTo>
                <a:lnTo>
                  <a:pt x="9347200" y="0"/>
                </a:lnTo>
                <a:lnTo>
                  <a:pt x="0" y="0"/>
                </a:lnTo>
                <a:lnTo>
                  <a:pt x="0" y="114300"/>
                </a:lnTo>
                <a:close/>
              </a:path>
            </a:pathLst>
          </a:custGeom>
          <a:solidFill>
            <a:srgbClr val="113F67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" name="object 4"/>
          <p:cNvSpPr/>
          <p:nvPr/>
        </p:nvSpPr>
        <p:spPr>
          <a:xfrm>
            <a:off x="305088" y="368915"/>
            <a:ext cx="595090" cy="57733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" name="object 2"/>
          <p:cNvSpPr txBox="1"/>
          <p:nvPr/>
        </p:nvSpPr>
        <p:spPr>
          <a:xfrm>
            <a:off x="979908" y="430025"/>
            <a:ext cx="5557758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Karadeniz Technical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University</a:t>
            </a:r>
            <a:endParaRPr lang="tr-TR" sz="500" dirty="0" smtClean="0">
              <a:solidFill>
                <a:srgbClr val="113E67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Department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of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Biology</a:t>
            </a:r>
            <a:endParaRPr lang="tr-TR" sz="500" dirty="0" smtClean="0">
              <a:solidFill>
                <a:srgbClr val="113E67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Molecular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Biology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Laboratory</a:t>
            </a:r>
            <a:endParaRPr sz="500" dirty="0">
              <a:latin typeface="Trebuchet MS"/>
              <a:cs typeface="Trebuchet MS"/>
            </a:endParaRPr>
          </a:p>
        </p:txBody>
      </p:sp>
      <p:sp>
        <p:nvSpPr>
          <p:cNvPr id="15" name="object 2"/>
          <p:cNvSpPr txBox="1"/>
          <p:nvPr/>
        </p:nvSpPr>
        <p:spPr>
          <a:xfrm>
            <a:off x="7904617" y="494909"/>
            <a:ext cx="4186161" cy="769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r">
              <a:lnSpc>
                <a:spcPct val="100000"/>
              </a:lnSpc>
            </a:pPr>
            <a:r>
              <a:rPr lang="tr-TR" sz="400" dirty="0" smtClean="0">
                <a:solidFill>
                  <a:srgbClr val="113E67"/>
                </a:solidFill>
                <a:latin typeface="Trebuchet MS"/>
                <a:cs typeface="Trebuchet MS"/>
              </a:rPr>
              <a:t>http://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aves.ktu.edu/belduz</a:t>
            </a:r>
            <a:endParaRPr lang="tr-TR" sz="400" dirty="0" smtClean="0">
              <a:solidFill>
                <a:srgbClr val="113E67"/>
              </a:solidFill>
              <a:latin typeface="Trebuchet MS"/>
              <a:cs typeface="Trebuchet MS"/>
            </a:endParaRPr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3157" y="6582233"/>
            <a:ext cx="8944367" cy="275768"/>
          </a:xfrm>
        </p:spPr>
        <p:txBody>
          <a:bodyPr/>
          <a:lstStyle/>
          <a:p>
            <a:r>
              <a:rPr lang="tr-TR" b="1" dirty="0">
                <a:solidFill>
                  <a:srgbClr val="3D79AB"/>
                </a:solidFill>
              </a:rPr>
              <a:t> </a:t>
            </a:r>
            <a:r>
              <a:rPr lang="tr-TR" b="1" dirty="0" err="1">
                <a:solidFill>
                  <a:srgbClr val="3D79AB"/>
                </a:solidFill>
              </a:rPr>
              <a:t>Belduz</a:t>
            </a:r>
            <a:r>
              <a:rPr lang="tr-TR" b="1" dirty="0">
                <a:solidFill>
                  <a:srgbClr val="3D79AB"/>
                </a:solidFill>
              </a:rPr>
              <a:t> A.O. 		</a:t>
            </a:r>
            <a:r>
              <a:rPr lang="en-US" b="1" dirty="0">
                <a:solidFill>
                  <a:srgbClr val="3D79AB"/>
                </a:solidFill>
              </a:rPr>
              <a:t> </a:t>
            </a:r>
            <a:r>
              <a:rPr lang="tr-TR" b="1" dirty="0">
                <a:solidFill>
                  <a:srgbClr val="3D79AB"/>
                </a:solidFill>
              </a:rPr>
              <a:t>AKILLI TASARIM, BİLİMSEL BİR TEORİMİDİR?</a:t>
            </a:r>
          </a:p>
        </p:txBody>
      </p:sp>
      <p:sp>
        <p:nvSpPr>
          <p:cNvPr id="18" name="İçerik Yer Tutucusu 2"/>
          <p:cNvSpPr>
            <a:spLocks noGrp="1"/>
          </p:cNvSpPr>
          <p:nvPr>
            <p:ph idx="1"/>
          </p:nvPr>
        </p:nvSpPr>
        <p:spPr>
          <a:xfrm>
            <a:off x="710812" y="1961805"/>
            <a:ext cx="10677624" cy="4391534"/>
          </a:xfrm>
        </p:spPr>
        <p:txBody>
          <a:bodyPr>
            <a:normAutofit/>
          </a:bodyPr>
          <a:lstStyle/>
          <a:p>
            <a:r>
              <a:rPr lang="tr-TR" sz="2100" dirty="0"/>
              <a:t>Akıllı tasarım teorisi; </a:t>
            </a:r>
          </a:p>
          <a:p>
            <a:pPr lvl="1"/>
            <a:r>
              <a:rPr lang="tr-TR" dirty="0" smtClean="0"/>
              <a:t>bakteri </a:t>
            </a:r>
            <a:r>
              <a:rPr lang="tr-TR" dirty="0" err="1" smtClean="0"/>
              <a:t>flagellalarının</a:t>
            </a:r>
            <a:r>
              <a:rPr lang="tr-TR" dirty="0" smtClean="0"/>
              <a:t> </a:t>
            </a:r>
            <a:r>
              <a:rPr lang="tr-TR" dirty="0"/>
              <a:t>indirgenemez yapıda olduğunu, </a:t>
            </a:r>
            <a:endParaRPr lang="tr-TR" dirty="0" smtClean="0"/>
          </a:p>
          <a:p>
            <a:pPr lvl="1"/>
            <a:r>
              <a:rPr lang="tr-TR" dirty="0" smtClean="0"/>
              <a:t>kompleksten </a:t>
            </a:r>
            <a:r>
              <a:rPr lang="tr-TR" dirty="0"/>
              <a:t>bir proteinin çıkarılmasının </a:t>
            </a:r>
            <a:r>
              <a:rPr lang="tr-TR" dirty="0" err="1"/>
              <a:t>flagellayı</a:t>
            </a:r>
            <a:r>
              <a:rPr lang="tr-TR" dirty="0"/>
              <a:t> çalışmaz yaptığını </a:t>
            </a:r>
            <a:endParaRPr lang="tr-TR" dirty="0" smtClean="0"/>
          </a:p>
          <a:p>
            <a:pPr lvl="1"/>
            <a:r>
              <a:rPr lang="tr-TR" dirty="0" smtClean="0"/>
              <a:t>ve </a:t>
            </a:r>
            <a:r>
              <a:rPr lang="tr-TR" dirty="0"/>
              <a:t>bunun deneysel kanıtlarını sunarlar.  </a:t>
            </a:r>
          </a:p>
        </p:txBody>
      </p:sp>
      <p:sp>
        <p:nvSpPr>
          <p:cNvPr id="22" name="Başlık 7"/>
          <p:cNvSpPr>
            <a:spLocks noGrp="1"/>
          </p:cNvSpPr>
          <p:nvPr>
            <p:ph type="title"/>
          </p:nvPr>
        </p:nvSpPr>
        <p:spPr>
          <a:xfrm>
            <a:off x="700268" y="1063361"/>
            <a:ext cx="11348977" cy="471728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Akıllı </a:t>
            </a:r>
            <a:r>
              <a:rPr lang="tr-TR" b="1" dirty="0"/>
              <a:t>tasarımın bilimsel </a:t>
            </a:r>
            <a:r>
              <a:rPr lang="tr-TR" b="1" dirty="0" smtClean="0"/>
              <a:t>olduğuna </a:t>
            </a:r>
            <a:r>
              <a:rPr lang="tr-TR" b="1" dirty="0"/>
              <a:t>dair </a:t>
            </a:r>
            <a:r>
              <a:rPr lang="tr-TR" b="1" dirty="0" smtClean="0"/>
              <a:t>deliller?</a:t>
            </a:r>
            <a:br>
              <a:rPr lang="tr-TR" b="1" dirty="0" smtClean="0"/>
            </a:br>
            <a:r>
              <a:rPr lang="tr-TR" sz="2200" b="1" i="1" dirty="0"/>
              <a:t>İndirgenemez karmaşıklıkta bir moleküler makinenin ünlü bir örneği, bakteri kamçısıdır</a:t>
            </a:r>
            <a:endParaRPr lang="tr-TR" sz="2200" i="1" dirty="0"/>
          </a:p>
        </p:txBody>
      </p:sp>
      <p:sp>
        <p:nvSpPr>
          <p:cNvPr id="24" name="Dikdörtgen 23"/>
          <p:cNvSpPr/>
          <p:nvPr/>
        </p:nvSpPr>
        <p:spPr>
          <a:xfrm>
            <a:off x="1426546" y="6259409"/>
            <a:ext cx="1022224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tr-TR" sz="700" dirty="0" smtClean="0"/>
              <a:t>Miller</a:t>
            </a:r>
            <a:r>
              <a:rPr lang="tr-TR" sz="700" dirty="0"/>
              <a:t>, K.R. (2002) </a:t>
            </a:r>
            <a:r>
              <a:rPr lang="tr-TR" sz="700" i="1" dirty="0"/>
              <a:t>Natural </a:t>
            </a:r>
            <a:r>
              <a:rPr lang="tr-TR" sz="700" i="1" dirty="0" err="1"/>
              <a:t>History</a:t>
            </a:r>
            <a:r>
              <a:rPr lang="tr-TR" sz="700" dirty="0"/>
              <a:t>, April 2002</a:t>
            </a:r>
          </a:p>
          <a:p>
            <a:pPr lvl="0"/>
            <a:r>
              <a:rPr lang="tr-TR" sz="700" u="sng" dirty="0" smtClean="0">
                <a:hlinkClick r:id="rId4"/>
              </a:rPr>
              <a:t>[URL]</a:t>
            </a:r>
            <a:r>
              <a:rPr lang="tr-TR" sz="700" u="sng" dirty="0" smtClean="0"/>
              <a:t> </a:t>
            </a:r>
            <a:r>
              <a:rPr lang="tr-TR" sz="700" u="sng" dirty="0" smtClean="0">
                <a:hlinkClick r:id="rId5"/>
              </a:rPr>
              <a:t>https</a:t>
            </a:r>
            <a:r>
              <a:rPr lang="tr-TR" sz="700" u="sng" dirty="0">
                <a:hlinkClick r:id="rId5"/>
              </a:rPr>
              <a:t>://www.discovery.org/a/sixfold-evidence-for-intelligent-design</a:t>
            </a:r>
            <a:r>
              <a:rPr lang="tr-TR" sz="700" u="sng" dirty="0" smtClean="0">
                <a:hlinkClick r:id="rId5"/>
              </a:rPr>
              <a:t>/</a:t>
            </a:r>
            <a:endParaRPr lang="tr-TR" sz="700" u="sng" dirty="0" smtClean="0"/>
          </a:p>
          <a:p>
            <a:r>
              <a:rPr lang="tr-TR" sz="700" dirty="0" err="1"/>
              <a:t>Behe</a:t>
            </a:r>
            <a:r>
              <a:rPr lang="tr-TR" sz="700" dirty="0"/>
              <a:t>, M.J. (2002) </a:t>
            </a:r>
            <a:r>
              <a:rPr lang="tr-TR" sz="700" i="1" dirty="0"/>
              <a:t>Natural </a:t>
            </a:r>
            <a:r>
              <a:rPr lang="tr-TR" sz="700" i="1" dirty="0" err="1"/>
              <a:t>History</a:t>
            </a:r>
            <a:r>
              <a:rPr lang="tr-TR" sz="700" dirty="0"/>
              <a:t>, April </a:t>
            </a:r>
            <a:r>
              <a:rPr lang="tr-TR" sz="700" dirty="0" smtClean="0"/>
              <a:t>2002</a:t>
            </a:r>
            <a:endParaRPr lang="tr-TR" sz="700" dirty="0">
              <a:solidFill>
                <a:srgbClr val="1B1E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4791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4"/>
          <p:cNvSpPr/>
          <p:nvPr/>
        </p:nvSpPr>
        <p:spPr>
          <a:xfrm>
            <a:off x="85292" y="209372"/>
            <a:ext cx="12032954" cy="220397"/>
          </a:xfrm>
          <a:custGeom>
            <a:avLst/>
            <a:gdLst/>
            <a:ahLst/>
            <a:cxnLst/>
            <a:rect l="l" t="t" r="r" b="b"/>
            <a:pathLst>
              <a:path w="10160000" h="2400300">
                <a:moveTo>
                  <a:pt x="0" y="2400300"/>
                </a:moveTo>
                <a:lnTo>
                  <a:pt x="10160000" y="2400300"/>
                </a:lnTo>
                <a:lnTo>
                  <a:pt x="10160000" y="0"/>
                </a:lnTo>
                <a:lnTo>
                  <a:pt x="0" y="0"/>
                </a:lnTo>
                <a:lnTo>
                  <a:pt x="0" y="2400300"/>
                </a:lnTo>
                <a:close/>
              </a:path>
            </a:pathLst>
          </a:custGeom>
          <a:solidFill>
            <a:srgbClr val="188DC0"/>
          </a:solidFill>
        </p:spPr>
        <p:txBody>
          <a:bodyPr wrap="square" lIns="0" tIns="0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1" name="object 3"/>
          <p:cNvSpPr/>
          <p:nvPr/>
        </p:nvSpPr>
        <p:spPr>
          <a:xfrm>
            <a:off x="85292" y="669354"/>
            <a:ext cx="12032954" cy="220397"/>
          </a:xfrm>
          <a:custGeom>
            <a:avLst/>
            <a:gdLst/>
            <a:ahLst/>
            <a:cxnLst/>
            <a:rect l="l" t="t" r="r" b="b"/>
            <a:pathLst>
              <a:path w="9347200" h="114300">
                <a:moveTo>
                  <a:pt x="0" y="114300"/>
                </a:moveTo>
                <a:lnTo>
                  <a:pt x="9347200" y="114300"/>
                </a:lnTo>
                <a:lnTo>
                  <a:pt x="9347200" y="0"/>
                </a:lnTo>
                <a:lnTo>
                  <a:pt x="0" y="0"/>
                </a:lnTo>
                <a:lnTo>
                  <a:pt x="0" y="114300"/>
                </a:lnTo>
                <a:close/>
              </a:path>
            </a:pathLst>
          </a:custGeom>
          <a:solidFill>
            <a:srgbClr val="113F67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" name="object 4"/>
          <p:cNvSpPr/>
          <p:nvPr/>
        </p:nvSpPr>
        <p:spPr>
          <a:xfrm>
            <a:off x="305088" y="368915"/>
            <a:ext cx="595090" cy="57733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" name="object 2"/>
          <p:cNvSpPr txBox="1"/>
          <p:nvPr/>
        </p:nvSpPr>
        <p:spPr>
          <a:xfrm>
            <a:off x="979908" y="430025"/>
            <a:ext cx="5557758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Karadeniz Technical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University</a:t>
            </a:r>
            <a:endParaRPr lang="tr-TR" sz="500" dirty="0" smtClean="0">
              <a:solidFill>
                <a:srgbClr val="113E67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Department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of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Biology</a:t>
            </a:r>
            <a:endParaRPr lang="tr-TR" sz="500" dirty="0" smtClean="0">
              <a:solidFill>
                <a:srgbClr val="113E67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Molecular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Biology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Laboratory</a:t>
            </a:r>
            <a:endParaRPr sz="500" dirty="0">
              <a:latin typeface="Trebuchet MS"/>
              <a:cs typeface="Trebuchet MS"/>
            </a:endParaRPr>
          </a:p>
        </p:txBody>
      </p:sp>
      <p:sp>
        <p:nvSpPr>
          <p:cNvPr id="15" name="object 2"/>
          <p:cNvSpPr txBox="1"/>
          <p:nvPr/>
        </p:nvSpPr>
        <p:spPr>
          <a:xfrm>
            <a:off x="7904617" y="494909"/>
            <a:ext cx="4186161" cy="769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r">
              <a:lnSpc>
                <a:spcPct val="100000"/>
              </a:lnSpc>
            </a:pPr>
            <a:r>
              <a:rPr lang="tr-TR" sz="400" dirty="0" smtClean="0">
                <a:solidFill>
                  <a:srgbClr val="113E67"/>
                </a:solidFill>
                <a:latin typeface="Trebuchet MS"/>
                <a:cs typeface="Trebuchet MS"/>
              </a:rPr>
              <a:t>http://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aves.ktu.edu/belduz</a:t>
            </a:r>
            <a:endParaRPr lang="tr-TR" sz="400" dirty="0" smtClean="0">
              <a:solidFill>
                <a:srgbClr val="113E67"/>
              </a:solidFill>
              <a:latin typeface="Trebuchet MS"/>
              <a:cs typeface="Trebuchet MS"/>
            </a:endParaRPr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3157" y="6582233"/>
            <a:ext cx="8944367" cy="275768"/>
          </a:xfrm>
        </p:spPr>
        <p:txBody>
          <a:bodyPr/>
          <a:lstStyle/>
          <a:p>
            <a:r>
              <a:rPr lang="tr-TR" b="1" dirty="0">
                <a:solidFill>
                  <a:srgbClr val="3D79AB"/>
                </a:solidFill>
              </a:rPr>
              <a:t> </a:t>
            </a:r>
            <a:r>
              <a:rPr lang="tr-TR" b="1" dirty="0" err="1">
                <a:solidFill>
                  <a:srgbClr val="3D79AB"/>
                </a:solidFill>
              </a:rPr>
              <a:t>Belduz</a:t>
            </a:r>
            <a:r>
              <a:rPr lang="tr-TR" b="1" dirty="0">
                <a:solidFill>
                  <a:srgbClr val="3D79AB"/>
                </a:solidFill>
              </a:rPr>
              <a:t> A.O. 		</a:t>
            </a:r>
            <a:r>
              <a:rPr lang="en-US" b="1" dirty="0">
                <a:solidFill>
                  <a:srgbClr val="3D79AB"/>
                </a:solidFill>
              </a:rPr>
              <a:t> </a:t>
            </a:r>
            <a:r>
              <a:rPr lang="tr-TR" b="1" dirty="0">
                <a:solidFill>
                  <a:srgbClr val="3D79AB"/>
                </a:solidFill>
              </a:rPr>
              <a:t>AKILLI TASARIM, BİLİMSEL BİR TEORİMİDİR?</a:t>
            </a:r>
          </a:p>
        </p:txBody>
      </p:sp>
      <p:sp>
        <p:nvSpPr>
          <p:cNvPr id="18" name="İçerik Yer Tutucusu 2"/>
          <p:cNvSpPr>
            <a:spLocks noGrp="1"/>
          </p:cNvSpPr>
          <p:nvPr>
            <p:ph idx="1"/>
          </p:nvPr>
        </p:nvSpPr>
        <p:spPr>
          <a:xfrm>
            <a:off x="710812" y="1961805"/>
            <a:ext cx="10677624" cy="4391534"/>
          </a:xfrm>
        </p:spPr>
        <p:txBody>
          <a:bodyPr>
            <a:normAutofit fontScale="85000" lnSpcReduction="20000"/>
          </a:bodyPr>
          <a:lstStyle/>
          <a:p>
            <a:r>
              <a:rPr lang="tr-TR" sz="2000" dirty="0" smtClean="0"/>
              <a:t>Evrimciler ise; </a:t>
            </a:r>
          </a:p>
          <a:p>
            <a:pPr lvl="1"/>
            <a:r>
              <a:rPr lang="tr-TR" sz="1500" dirty="0" err="1"/>
              <a:t>F</a:t>
            </a:r>
            <a:r>
              <a:rPr lang="tr-TR" sz="1500" dirty="0" err="1" smtClean="0"/>
              <a:t>lagellayı</a:t>
            </a:r>
            <a:r>
              <a:rPr lang="tr-TR" sz="1500" dirty="0" smtClean="0"/>
              <a:t> </a:t>
            </a:r>
            <a:r>
              <a:rPr lang="tr-TR" sz="1500" dirty="0"/>
              <a:t>oluşturan proteinlerin daha önce başka fonksiyonlar için kullanılan proteinler olduğunu, </a:t>
            </a:r>
            <a:endParaRPr lang="tr-TR" sz="1500" dirty="0" smtClean="0"/>
          </a:p>
          <a:p>
            <a:pPr marL="457200" lvl="1" indent="0">
              <a:buNone/>
            </a:pPr>
            <a:r>
              <a:rPr lang="tr-TR" sz="1500" dirty="0"/>
              <a:t> </a:t>
            </a:r>
            <a:r>
              <a:rPr lang="tr-TR" sz="1500" dirty="0" smtClean="0"/>
              <a:t>     kopyalanarak</a:t>
            </a:r>
            <a:r>
              <a:rPr lang="tr-TR" sz="1500" dirty="0"/>
              <a:t>, değiştirilerek ve birleştirilerek karmaşık biyokimyasal makineler üretebileceğini söyler</a:t>
            </a:r>
          </a:p>
          <a:p>
            <a:pPr lvl="1"/>
            <a:r>
              <a:rPr lang="tr-TR" sz="1500" dirty="0" err="1"/>
              <a:t>indirgenemezlik</a:t>
            </a:r>
            <a:r>
              <a:rPr lang="tr-TR" sz="1500" dirty="0"/>
              <a:t> fikrini kabul etmezler. </a:t>
            </a:r>
          </a:p>
          <a:p>
            <a:pPr lvl="1"/>
            <a:r>
              <a:rPr lang="tr-TR" sz="1500" dirty="0" err="1" smtClean="0"/>
              <a:t>Flagella’yı</a:t>
            </a:r>
            <a:r>
              <a:rPr lang="tr-TR" sz="1500" dirty="0" smtClean="0"/>
              <a:t> oluşturan </a:t>
            </a:r>
            <a:r>
              <a:rPr lang="tr-TR" sz="1500" dirty="0"/>
              <a:t>proteinlerin </a:t>
            </a:r>
            <a:r>
              <a:rPr lang="tr-TR" sz="1500" dirty="0" smtClean="0"/>
              <a:t>bir kısmının </a:t>
            </a:r>
            <a:r>
              <a:rPr lang="tr-TR" sz="1500" dirty="0"/>
              <a:t>diğerleri olmadan </a:t>
            </a:r>
            <a:r>
              <a:rPr lang="tr-TR" sz="1500" dirty="0" smtClean="0"/>
              <a:t>çalıştığını, </a:t>
            </a:r>
            <a:endParaRPr lang="tr-TR" sz="1500" dirty="0"/>
          </a:p>
          <a:p>
            <a:pPr lvl="1"/>
            <a:r>
              <a:rPr lang="tr-TR" sz="1500" dirty="0" err="1"/>
              <a:t>flagelladaki</a:t>
            </a:r>
            <a:r>
              <a:rPr lang="tr-TR" sz="1500" dirty="0"/>
              <a:t> bir grup proteinin diğer bakterilere zehir enjekte etmek için kullanıldığını </a:t>
            </a:r>
          </a:p>
          <a:p>
            <a:pPr marL="457200" lvl="1" indent="0">
              <a:buNone/>
            </a:pPr>
            <a:r>
              <a:rPr lang="tr-TR" sz="1500" dirty="0" smtClean="0"/>
              <a:t>      iddia </a:t>
            </a:r>
            <a:r>
              <a:rPr lang="tr-TR" sz="1500" dirty="0"/>
              <a:t>ederler</a:t>
            </a:r>
            <a:r>
              <a:rPr lang="tr-TR" sz="2100" dirty="0"/>
              <a:t>. </a:t>
            </a:r>
            <a:endParaRPr lang="tr-TR" sz="2100" dirty="0" smtClean="0"/>
          </a:p>
          <a:p>
            <a:pPr marL="457200" lvl="1" indent="0">
              <a:buNone/>
            </a:pPr>
            <a:endParaRPr lang="tr-TR" sz="2100" dirty="0"/>
          </a:p>
          <a:p>
            <a:r>
              <a:rPr lang="tr-TR" sz="2300" dirty="0"/>
              <a:t>A</a:t>
            </a:r>
            <a:r>
              <a:rPr lang="tr-TR" sz="2300" dirty="0" smtClean="0"/>
              <a:t>kıllı </a:t>
            </a:r>
            <a:r>
              <a:rPr lang="tr-TR" sz="2300" dirty="0"/>
              <a:t>tasarımcılar </a:t>
            </a:r>
            <a:r>
              <a:rPr lang="tr-TR" sz="2300" dirty="0" smtClean="0"/>
              <a:t>ise;</a:t>
            </a:r>
          </a:p>
          <a:p>
            <a:pPr lvl="1"/>
            <a:r>
              <a:rPr lang="tr-TR" sz="1500" dirty="0"/>
              <a:t>T</a:t>
            </a:r>
            <a:r>
              <a:rPr lang="tr-TR" sz="1500" dirty="0" smtClean="0"/>
              <a:t>üm </a:t>
            </a:r>
            <a:r>
              <a:rPr lang="tr-TR" sz="1500" dirty="0"/>
              <a:t>parçalar başka bir yerde mevcut değildir. </a:t>
            </a:r>
          </a:p>
          <a:p>
            <a:pPr lvl="1"/>
            <a:r>
              <a:rPr lang="tr-TR" sz="1500" dirty="0"/>
              <a:t>Birçoğu özgündür. </a:t>
            </a:r>
          </a:p>
          <a:p>
            <a:pPr lvl="1"/>
            <a:r>
              <a:rPr lang="tr-TR" sz="1500" dirty="0"/>
              <a:t>Aslında, çoğu </a:t>
            </a:r>
            <a:r>
              <a:rPr lang="tr-TR" sz="1500" dirty="0" err="1"/>
              <a:t>flagellumdaki</a:t>
            </a:r>
            <a:r>
              <a:rPr lang="tr-TR" sz="1500" dirty="0"/>
              <a:t> parçaların çoğu sadece </a:t>
            </a:r>
            <a:r>
              <a:rPr lang="tr-TR" sz="1500" dirty="0" err="1"/>
              <a:t>flagellumlarda</a:t>
            </a:r>
            <a:r>
              <a:rPr lang="tr-TR" sz="1500" dirty="0"/>
              <a:t> </a:t>
            </a:r>
            <a:r>
              <a:rPr lang="tr-TR" sz="1500" dirty="0" smtClean="0"/>
              <a:t>bulunur </a:t>
            </a:r>
            <a:endParaRPr lang="tr-TR" sz="1500" dirty="0"/>
          </a:p>
          <a:p>
            <a:pPr lvl="1"/>
            <a:r>
              <a:rPr lang="tr-TR" sz="1500" dirty="0"/>
              <a:t>Halbuki bu parçalardan birinin eksikliği durumunda </a:t>
            </a:r>
            <a:r>
              <a:rPr lang="tr-TR" sz="1500" dirty="0" err="1"/>
              <a:t>flagella</a:t>
            </a:r>
            <a:r>
              <a:rPr lang="tr-TR" sz="1500" dirty="0"/>
              <a:t> </a:t>
            </a:r>
            <a:r>
              <a:rPr lang="tr-TR" sz="1500" dirty="0" smtClean="0"/>
              <a:t>oluşturulamaz.</a:t>
            </a:r>
            <a:endParaRPr lang="tr-TR" sz="1500" dirty="0"/>
          </a:p>
          <a:p>
            <a:r>
              <a:rPr lang="tr-TR" dirty="0"/>
              <a:t>    </a:t>
            </a:r>
            <a:endParaRPr lang="tr-TR" dirty="0" smtClean="0"/>
          </a:p>
        </p:txBody>
      </p:sp>
      <p:sp>
        <p:nvSpPr>
          <p:cNvPr id="22" name="Başlık 7"/>
          <p:cNvSpPr>
            <a:spLocks noGrp="1"/>
          </p:cNvSpPr>
          <p:nvPr>
            <p:ph type="title"/>
          </p:nvPr>
        </p:nvSpPr>
        <p:spPr>
          <a:xfrm>
            <a:off x="700268" y="1063361"/>
            <a:ext cx="11348977" cy="471728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Akıllı </a:t>
            </a:r>
            <a:r>
              <a:rPr lang="tr-TR" b="1" dirty="0"/>
              <a:t>tasarımın bilimsel </a:t>
            </a:r>
            <a:r>
              <a:rPr lang="tr-TR" b="1" dirty="0" smtClean="0"/>
              <a:t>olduğuna </a:t>
            </a:r>
            <a:r>
              <a:rPr lang="tr-TR" b="1" dirty="0"/>
              <a:t>dair deliller</a:t>
            </a:r>
            <a:r>
              <a:rPr lang="tr-TR" b="1" dirty="0" smtClean="0"/>
              <a:t>?</a:t>
            </a:r>
            <a:br>
              <a:rPr lang="tr-TR" b="1" dirty="0" smtClean="0"/>
            </a:br>
            <a:r>
              <a:rPr lang="tr-TR" sz="2200" b="1" i="1" dirty="0"/>
              <a:t>İndirgenemez karmaşıklıkta bir moleküler makinenin ünlü bir örneği, bakteri kamçısıdır</a:t>
            </a:r>
            <a:endParaRPr lang="tr-TR" sz="2200" i="1" dirty="0"/>
          </a:p>
        </p:txBody>
      </p:sp>
      <p:sp>
        <p:nvSpPr>
          <p:cNvPr id="24" name="Dikdörtgen 23"/>
          <p:cNvSpPr/>
          <p:nvPr/>
        </p:nvSpPr>
        <p:spPr>
          <a:xfrm>
            <a:off x="1426546" y="6259409"/>
            <a:ext cx="1022224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tr-TR" sz="700" dirty="0" smtClean="0"/>
              <a:t>Miller</a:t>
            </a:r>
            <a:r>
              <a:rPr lang="tr-TR" sz="700" dirty="0"/>
              <a:t>, K.R. (2002) </a:t>
            </a:r>
            <a:r>
              <a:rPr lang="tr-TR" sz="700" i="1" dirty="0"/>
              <a:t>Natural </a:t>
            </a:r>
            <a:r>
              <a:rPr lang="tr-TR" sz="700" i="1" dirty="0" err="1"/>
              <a:t>History</a:t>
            </a:r>
            <a:r>
              <a:rPr lang="tr-TR" sz="700" dirty="0"/>
              <a:t>, April 2002</a:t>
            </a:r>
          </a:p>
          <a:p>
            <a:pPr lvl="0"/>
            <a:r>
              <a:rPr lang="tr-TR" sz="700" u="sng" dirty="0" smtClean="0">
                <a:hlinkClick r:id="rId4"/>
              </a:rPr>
              <a:t>[URL]</a:t>
            </a:r>
            <a:r>
              <a:rPr lang="tr-TR" sz="700" u="sng" dirty="0" smtClean="0"/>
              <a:t> </a:t>
            </a:r>
            <a:r>
              <a:rPr lang="tr-TR" sz="700" u="sng" dirty="0" smtClean="0">
                <a:hlinkClick r:id="rId5"/>
              </a:rPr>
              <a:t>https</a:t>
            </a:r>
            <a:r>
              <a:rPr lang="tr-TR" sz="700" u="sng" dirty="0">
                <a:hlinkClick r:id="rId5"/>
              </a:rPr>
              <a:t>://www.discovery.org/a/sixfold-evidence-for-intelligent-design</a:t>
            </a:r>
            <a:r>
              <a:rPr lang="tr-TR" sz="700" u="sng" dirty="0" smtClean="0">
                <a:hlinkClick r:id="rId5"/>
              </a:rPr>
              <a:t>/</a:t>
            </a:r>
            <a:endParaRPr lang="tr-TR" sz="700" u="sng" dirty="0" smtClean="0"/>
          </a:p>
          <a:p>
            <a:r>
              <a:rPr lang="tr-TR" sz="700" dirty="0" err="1"/>
              <a:t>Behe</a:t>
            </a:r>
            <a:r>
              <a:rPr lang="tr-TR" sz="700" dirty="0"/>
              <a:t>, M.J. (2002) </a:t>
            </a:r>
            <a:r>
              <a:rPr lang="tr-TR" sz="700" i="1" dirty="0"/>
              <a:t>Natural </a:t>
            </a:r>
            <a:r>
              <a:rPr lang="tr-TR" sz="700" i="1" dirty="0" err="1"/>
              <a:t>History</a:t>
            </a:r>
            <a:r>
              <a:rPr lang="tr-TR" sz="700" dirty="0"/>
              <a:t>, April </a:t>
            </a:r>
            <a:r>
              <a:rPr lang="tr-TR" sz="700" dirty="0" smtClean="0"/>
              <a:t>2002</a:t>
            </a:r>
            <a:endParaRPr lang="tr-TR" sz="700" dirty="0">
              <a:solidFill>
                <a:srgbClr val="1B1E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146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4"/>
          <p:cNvSpPr/>
          <p:nvPr/>
        </p:nvSpPr>
        <p:spPr>
          <a:xfrm>
            <a:off x="85292" y="209372"/>
            <a:ext cx="12032954" cy="220397"/>
          </a:xfrm>
          <a:custGeom>
            <a:avLst/>
            <a:gdLst/>
            <a:ahLst/>
            <a:cxnLst/>
            <a:rect l="l" t="t" r="r" b="b"/>
            <a:pathLst>
              <a:path w="10160000" h="2400300">
                <a:moveTo>
                  <a:pt x="0" y="2400300"/>
                </a:moveTo>
                <a:lnTo>
                  <a:pt x="10160000" y="2400300"/>
                </a:lnTo>
                <a:lnTo>
                  <a:pt x="10160000" y="0"/>
                </a:lnTo>
                <a:lnTo>
                  <a:pt x="0" y="0"/>
                </a:lnTo>
                <a:lnTo>
                  <a:pt x="0" y="2400300"/>
                </a:lnTo>
                <a:close/>
              </a:path>
            </a:pathLst>
          </a:custGeom>
          <a:solidFill>
            <a:srgbClr val="188DC0"/>
          </a:solidFill>
        </p:spPr>
        <p:txBody>
          <a:bodyPr wrap="square" lIns="0" tIns="0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1" name="object 3"/>
          <p:cNvSpPr/>
          <p:nvPr/>
        </p:nvSpPr>
        <p:spPr>
          <a:xfrm>
            <a:off x="85292" y="669354"/>
            <a:ext cx="12032954" cy="220397"/>
          </a:xfrm>
          <a:custGeom>
            <a:avLst/>
            <a:gdLst/>
            <a:ahLst/>
            <a:cxnLst/>
            <a:rect l="l" t="t" r="r" b="b"/>
            <a:pathLst>
              <a:path w="9347200" h="114300">
                <a:moveTo>
                  <a:pt x="0" y="114300"/>
                </a:moveTo>
                <a:lnTo>
                  <a:pt x="9347200" y="114300"/>
                </a:lnTo>
                <a:lnTo>
                  <a:pt x="9347200" y="0"/>
                </a:lnTo>
                <a:lnTo>
                  <a:pt x="0" y="0"/>
                </a:lnTo>
                <a:lnTo>
                  <a:pt x="0" y="114300"/>
                </a:lnTo>
                <a:close/>
              </a:path>
            </a:pathLst>
          </a:custGeom>
          <a:solidFill>
            <a:srgbClr val="113F67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" name="object 4"/>
          <p:cNvSpPr/>
          <p:nvPr/>
        </p:nvSpPr>
        <p:spPr>
          <a:xfrm>
            <a:off x="305088" y="368915"/>
            <a:ext cx="595090" cy="57733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" name="object 2"/>
          <p:cNvSpPr txBox="1"/>
          <p:nvPr/>
        </p:nvSpPr>
        <p:spPr>
          <a:xfrm>
            <a:off x="979908" y="430025"/>
            <a:ext cx="5557758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Karadeniz Technical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University</a:t>
            </a:r>
            <a:endParaRPr lang="tr-TR" sz="500" dirty="0" smtClean="0">
              <a:solidFill>
                <a:srgbClr val="113E67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Department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of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Biology</a:t>
            </a:r>
            <a:endParaRPr lang="tr-TR" sz="500" dirty="0" smtClean="0">
              <a:solidFill>
                <a:srgbClr val="113E67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Molecular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Biology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Laboratory</a:t>
            </a:r>
            <a:endParaRPr sz="500" dirty="0">
              <a:latin typeface="Trebuchet MS"/>
              <a:cs typeface="Trebuchet MS"/>
            </a:endParaRPr>
          </a:p>
        </p:txBody>
      </p:sp>
      <p:sp>
        <p:nvSpPr>
          <p:cNvPr id="15" name="object 2"/>
          <p:cNvSpPr txBox="1"/>
          <p:nvPr/>
        </p:nvSpPr>
        <p:spPr>
          <a:xfrm>
            <a:off x="7904617" y="494909"/>
            <a:ext cx="4186161" cy="769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r">
              <a:lnSpc>
                <a:spcPct val="100000"/>
              </a:lnSpc>
            </a:pPr>
            <a:r>
              <a:rPr lang="tr-TR" sz="400" dirty="0" smtClean="0">
                <a:solidFill>
                  <a:srgbClr val="113E67"/>
                </a:solidFill>
                <a:latin typeface="Trebuchet MS"/>
                <a:cs typeface="Trebuchet MS"/>
              </a:rPr>
              <a:t>http://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aves.ktu.edu/belduz</a:t>
            </a:r>
            <a:endParaRPr lang="tr-TR" sz="400" dirty="0" smtClean="0">
              <a:solidFill>
                <a:srgbClr val="113E67"/>
              </a:solidFill>
              <a:latin typeface="Trebuchet MS"/>
              <a:cs typeface="Trebuchet MS"/>
            </a:endParaRPr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3157" y="6582233"/>
            <a:ext cx="8944367" cy="275768"/>
          </a:xfrm>
        </p:spPr>
        <p:txBody>
          <a:bodyPr/>
          <a:lstStyle/>
          <a:p>
            <a:r>
              <a:rPr lang="tr-TR" b="1" dirty="0">
                <a:solidFill>
                  <a:srgbClr val="3D79AB"/>
                </a:solidFill>
              </a:rPr>
              <a:t> </a:t>
            </a:r>
            <a:r>
              <a:rPr lang="tr-TR" b="1" dirty="0" err="1">
                <a:solidFill>
                  <a:srgbClr val="3D79AB"/>
                </a:solidFill>
              </a:rPr>
              <a:t>Belduz</a:t>
            </a:r>
            <a:r>
              <a:rPr lang="tr-TR" b="1" dirty="0">
                <a:solidFill>
                  <a:srgbClr val="3D79AB"/>
                </a:solidFill>
              </a:rPr>
              <a:t> A.O. 		</a:t>
            </a:r>
            <a:r>
              <a:rPr lang="en-US" b="1" dirty="0">
                <a:solidFill>
                  <a:srgbClr val="3D79AB"/>
                </a:solidFill>
              </a:rPr>
              <a:t> </a:t>
            </a:r>
            <a:r>
              <a:rPr lang="tr-TR" b="1" dirty="0">
                <a:solidFill>
                  <a:srgbClr val="3D79AB"/>
                </a:solidFill>
              </a:rPr>
              <a:t>AKILLI TASARIM, BİLİMSEL BİR TEORİMİDİR?</a:t>
            </a:r>
          </a:p>
        </p:txBody>
      </p:sp>
      <p:sp>
        <p:nvSpPr>
          <p:cNvPr id="18" name="İçerik Yer Tutucusu 2"/>
          <p:cNvSpPr>
            <a:spLocks noGrp="1"/>
          </p:cNvSpPr>
          <p:nvPr>
            <p:ph idx="1"/>
          </p:nvPr>
        </p:nvSpPr>
        <p:spPr>
          <a:xfrm>
            <a:off x="710812" y="1961805"/>
            <a:ext cx="10677624" cy="4391534"/>
          </a:xfrm>
        </p:spPr>
        <p:txBody>
          <a:bodyPr>
            <a:normAutofit/>
          </a:bodyPr>
          <a:lstStyle/>
          <a:p>
            <a:r>
              <a:rPr lang="tr-TR" dirty="0" smtClean="0"/>
              <a:t>Evrimciler</a:t>
            </a:r>
            <a:r>
              <a:rPr lang="tr-TR" dirty="0"/>
              <a:t>;</a:t>
            </a:r>
            <a:r>
              <a:rPr lang="tr-TR" dirty="0" smtClean="0"/>
              <a:t> </a:t>
            </a:r>
            <a:r>
              <a:rPr lang="tr-TR" dirty="0"/>
              <a:t>ortak </a:t>
            </a:r>
            <a:r>
              <a:rPr lang="tr-TR" dirty="0" smtClean="0"/>
              <a:t>seçenek/kullanım görüşlerine; </a:t>
            </a:r>
          </a:p>
          <a:p>
            <a:pPr lvl="1"/>
            <a:r>
              <a:rPr lang="tr-TR" dirty="0" smtClean="0"/>
              <a:t>memeli </a:t>
            </a:r>
            <a:r>
              <a:rPr lang="tr-TR" dirty="0"/>
              <a:t>bağışıklık sitemi ve kan pıhtılaşma faktörünü de dahil </a:t>
            </a:r>
            <a:r>
              <a:rPr lang="tr-TR" dirty="0" smtClean="0"/>
              <a:t>ederler</a:t>
            </a:r>
          </a:p>
          <a:p>
            <a:pPr lvl="1"/>
            <a:r>
              <a:rPr lang="tr-TR" dirty="0" smtClean="0"/>
              <a:t>Kan </a:t>
            </a:r>
            <a:r>
              <a:rPr lang="tr-TR" dirty="0"/>
              <a:t>pıhtılaşmasında görevli proteinlerin benzerlerinin sindirim sisteminde de olduğunu iddia ederler </a:t>
            </a:r>
            <a:endParaRPr lang="tr-TR" dirty="0" smtClean="0"/>
          </a:p>
          <a:p>
            <a:pPr lvl="1"/>
            <a:r>
              <a:rPr lang="tr-TR" dirty="0" smtClean="0"/>
              <a:t>fakat </a:t>
            </a:r>
            <a:r>
              <a:rPr lang="tr-TR" dirty="0"/>
              <a:t>kan ve sindirim sistemi birbirinden farklı şartlara, özelliklere sahiptir. </a:t>
            </a:r>
            <a:endParaRPr lang="tr-TR" dirty="0" smtClean="0"/>
          </a:p>
          <a:p>
            <a:pPr lvl="1"/>
            <a:r>
              <a:rPr lang="tr-TR" dirty="0" smtClean="0"/>
              <a:t>Evet </a:t>
            </a:r>
            <a:r>
              <a:rPr lang="tr-TR" dirty="0"/>
              <a:t>bunlar </a:t>
            </a:r>
            <a:r>
              <a:rPr lang="tr-TR" dirty="0" err="1"/>
              <a:t>proteaz</a:t>
            </a:r>
            <a:r>
              <a:rPr lang="tr-TR" dirty="0"/>
              <a:t> grubu proteinler olabilir fakat aralarında birçok fark olduğunu unutmamak gereklidir.</a:t>
            </a:r>
          </a:p>
          <a:p>
            <a:endParaRPr lang="tr-TR" dirty="0" smtClean="0"/>
          </a:p>
        </p:txBody>
      </p:sp>
      <p:sp>
        <p:nvSpPr>
          <p:cNvPr id="22" name="Başlık 7"/>
          <p:cNvSpPr>
            <a:spLocks noGrp="1"/>
          </p:cNvSpPr>
          <p:nvPr>
            <p:ph type="title"/>
          </p:nvPr>
        </p:nvSpPr>
        <p:spPr>
          <a:xfrm>
            <a:off x="700268" y="1063361"/>
            <a:ext cx="11348977" cy="471728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Akıllı </a:t>
            </a:r>
            <a:r>
              <a:rPr lang="tr-TR" b="1" dirty="0"/>
              <a:t>tasarımın bilimsel </a:t>
            </a:r>
            <a:r>
              <a:rPr lang="tr-TR" b="1" dirty="0" smtClean="0"/>
              <a:t>olduğuna </a:t>
            </a:r>
            <a:r>
              <a:rPr lang="tr-TR" b="1" dirty="0"/>
              <a:t>dair deliller</a:t>
            </a:r>
            <a:r>
              <a:rPr lang="tr-TR" b="1" dirty="0" smtClean="0"/>
              <a:t>?</a:t>
            </a:r>
            <a:br>
              <a:rPr lang="tr-TR" b="1" dirty="0" smtClean="0"/>
            </a:br>
            <a:r>
              <a:rPr lang="tr-TR" sz="2200" b="1" i="1" dirty="0"/>
              <a:t>İndirgenemez karmaşıklıkta bir moleküler makinenin ünlü bir örneği, bakteri kamçısıdır</a:t>
            </a:r>
            <a:endParaRPr lang="tr-TR" sz="2200" i="1" dirty="0"/>
          </a:p>
        </p:txBody>
      </p:sp>
      <p:sp>
        <p:nvSpPr>
          <p:cNvPr id="12" name="Dikdörtgen 11"/>
          <p:cNvSpPr/>
          <p:nvPr/>
        </p:nvSpPr>
        <p:spPr>
          <a:xfrm>
            <a:off x="1426546" y="6259409"/>
            <a:ext cx="1022224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tr-TR" sz="700" dirty="0" smtClean="0"/>
              <a:t>Miller</a:t>
            </a:r>
            <a:r>
              <a:rPr lang="tr-TR" sz="700" dirty="0"/>
              <a:t>, K.R. (2002) </a:t>
            </a:r>
            <a:r>
              <a:rPr lang="tr-TR" sz="700" i="1" dirty="0"/>
              <a:t>Natural </a:t>
            </a:r>
            <a:r>
              <a:rPr lang="tr-TR" sz="700" i="1" dirty="0" err="1"/>
              <a:t>History</a:t>
            </a:r>
            <a:r>
              <a:rPr lang="tr-TR" sz="700" dirty="0"/>
              <a:t>, April 2002</a:t>
            </a:r>
          </a:p>
          <a:p>
            <a:pPr lvl="0"/>
            <a:r>
              <a:rPr lang="tr-TR" sz="700" u="sng" dirty="0" smtClean="0">
                <a:hlinkClick r:id="rId4"/>
              </a:rPr>
              <a:t>[URL]</a:t>
            </a:r>
            <a:r>
              <a:rPr lang="tr-TR" sz="700" u="sng" dirty="0" smtClean="0"/>
              <a:t> </a:t>
            </a:r>
            <a:r>
              <a:rPr lang="tr-TR" sz="700" u="sng" dirty="0" smtClean="0">
                <a:hlinkClick r:id="rId5"/>
              </a:rPr>
              <a:t>https</a:t>
            </a:r>
            <a:r>
              <a:rPr lang="tr-TR" sz="700" u="sng" dirty="0">
                <a:hlinkClick r:id="rId5"/>
              </a:rPr>
              <a:t>://www.discovery.org/a/sixfold-evidence-for-intelligent-design</a:t>
            </a:r>
            <a:r>
              <a:rPr lang="tr-TR" sz="700" u="sng" dirty="0" smtClean="0">
                <a:hlinkClick r:id="rId5"/>
              </a:rPr>
              <a:t>/</a:t>
            </a:r>
            <a:endParaRPr lang="tr-TR" sz="700" u="sng" dirty="0" smtClean="0"/>
          </a:p>
          <a:p>
            <a:r>
              <a:rPr lang="tr-TR" sz="700" dirty="0" err="1"/>
              <a:t>Behe</a:t>
            </a:r>
            <a:r>
              <a:rPr lang="tr-TR" sz="700" dirty="0"/>
              <a:t>, M.J. (2002) </a:t>
            </a:r>
            <a:r>
              <a:rPr lang="tr-TR" sz="700" i="1" dirty="0"/>
              <a:t>Natural </a:t>
            </a:r>
            <a:r>
              <a:rPr lang="tr-TR" sz="700" i="1" dirty="0" err="1"/>
              <a:t>History</a:t>
            </a:r>
            <a:r>
              <a:rPr lang="tr-TR" sz="700" dirty="0"/>
              <a:t>, April </a:t>
            </a:r>
            <a:r>
              <a:rPr lang="tr-TR" sz="700" dirty="0" smtClean="0"/>
              <a:t>2002</a:t>
            </a:r>
            <a:endParaRPr lang="tr-TR" sz="700" dirty="0">
              <a:solidFill>
                <a:srgbClr val="1B1E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0818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3157" y="6582233"/>
            <a:ext cx="8944367" cy="275768"/>
          </a:xfrm>
        </p:spPr>
        <p:txBody>
          <a:bodyPr/>
          <a:lstStyle/>
          <a:p>
            <a:r>
              <a:rPr lang="tr-TR" b="1" dirty="0" smtClean="0">
                <a:solidFill>
                  <a:srgbClr val="3D79AB"/>
                </a:solidFill>
              </a:rPr>
              <a:t> Belduz A.O</a:t>
            </a:r>
            <a:r>
              <a:rPr lang="tr-TR" b="1" dirty="0">
                <a:solidFill>
                  <a:srgbClr val="3D79AB"/>
                </a:solidFill>
              </a:rPr>
              <a:t>. </a:t>
            </a:r>
            <a:r>
              <a:rPr lang="tr-TR" b="1" dirty="0" smtClean="0">
                <a:solidFill>
                  <a:srgbClr val="3D79AB"/>
                </a:solidFill>
              </a:rPr>
              <a:t>		AKILLI </a:t>
            </a:r>
            <a:r>
              <a:rPr lang="tr-TR" b="1" dirty="0">
                <a:solidFill>
                  <a:srgbClr val="3D79AB"/>
                </a:solidFill>
              </a:rPr>
              <a:t>TASARIM, BİLİMSEL BİR TEORİMİDİR?</a:t>
            </a:r>
          </a:p>
          <a:p>
            <a:endParaRPr lang="tr-TR" b="1" dirty="0">
              <a:solidFill>
                <a:srgbClr val="3D79AB"/>
              </a:solidFill>
            </a:endParaRPr>
          </a:p>
          <a:p>
            <a:endParaRPr lang="tr-TR" dirty="0">
              <a:solidFill>
                <a:srgbClr val="3D79AB"/>
              </a:solidFill>
            </a:endParaRPr>
          </a:p>
        </p:txBody>
      </p:sp>
      <p:sp>
        <p:nvSpPr>
          <p:cNvPr id="21" name="object 4"/>
          <p:cNvSpPr/>
          <p:nvPr/>
        </p:nvSpPr>
        <p:spPr>
          <a:xfrm>
            <a:off x="85292" y="209372"/>
            <a:ext cx="12032954" cy="220397"/>
          </a:xfrm>
          <a:custGeom>
            <a:avLst/>
            <a:gdLst/>
            <a:ahLst/>
            <a:cxnLst/>
            <a:rect l="l" t="t" r="r" b="b"/>
            <a:pathLst>
              <a:path w="10160000" h="2400300">
                <a:moveTo>
                  <a:pt x="0" y="2400300"/>
                </a:moveTo>
                <a:lnTo>
                  <a:pt x="10160000" y="2400300"/>
                </a:lnTo>
                <a:lnTo>
                  <a:pt x="10160000" y="0"/>
                </a:lnTo>
                <a:lnTo>
                  <a:pt x="0" y="0"/>
                </a:lnTo>
                <a:lnTo>
                  <a:pt x="0" y="2400300"/>
                </a:lnTo>
                <a:close/>
              </a:path>
            </a:pathLst>
          </a:custGeom>
          <a:solidFill>
            <a:srgbClr val="188DC0"/>
          </a:solidFill>
        </p:spPr>
        <p:txBody>
          <a:bodyPr wrap="square" lIns="0" tIns="0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2" name="object 3"/>
          <p:cNvSpPr/>
          <p:nvPr/>
        </p:nvSpPr>
        <p:spPr>
          <a:xfrm>
            <a:off x="85292" y="669354"/>
            <a:ext cx="12032954" cy="220397"/>
          </a:xfrm>
          <a:custGeom>
            <a:avLst/>
            <a:gdLst/>
            <a:ahLst/>
            <a:cxnLst/>
            <a:rect l="l" t="t" r="r" b="b"/>
            <a:pathLst>
              <a:path w="9347200" h="114300">
                <a:moveTo>
                  <a:pt x="0" y="114300"/>
                </a:moveTo>
                <a:lnTo>
                  <a:pt x="9347200" y="114300"/>
                </a:lnTo>
                <a:lnTo>
                  <a:pt x="9347200" y="0"/>
                </a:lnTo>
                <a:lnTo>
                  <a:pt x="0" y="0"/>
                </a:lnTo>
                <a:lnTo>
                  <a:pt x="0" y="114300"/>
                </a:lnTo>
                <a:close/>
              </a:path>
            </a:pathLst>
          </a:custGeom>
          <a:solidFill>
            <a:srgbClr val="113F67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" name="object 4"/>
          <p:cNvSpPr/>
          <p:nvPr/>
        </p:nvSpPr>
        <p:spPr>
          <a:xfrm>
            <a:off x="305088" y="368915"/>
            <a:ext cx="595090" cy="57733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" name="object 2"/>
          <p:cNvSpPr txBox="1"/>
          <p:nvPr/>
        </p:nvSpPr>
        <p:spPr>
          <a:xfrm>
            <a:off x="979908" y="430025"/>
            <a:ext cx="5557758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Karadeniz Technical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University</a:t>
            </a:r>
            <a:endParaRPr lang="tr-TR" sz="500" dirty="0" smtClean="0">
              <a:solidFill>
                <a:srgbClr val="113E67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Department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of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Biology</a:t>
            </a:r>
            <a:endParaRPr lang="tr-TR" sz="500" dirty="0" smtClean="0">
              <a:solidFill>
                <a:srgbClr val="113E67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Molecular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Biology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Laboratory</a:t>
            </a:r>
            <a:endParaRPr sz="500" dirty="0">
              <a:latin typeface="Trebuchet MS"/>
              <a:cs typeface="Trebuchet MS"/>
            </a:endParaRPr>
          </a:p>
        </p:txBody>
      </p:sp>
      <p:sp>
        <p:nvSpPr>
          <p:cNvPr id="25" name="object 2"/>
          <p:cNvSpPr txBox="1"/>
          <p:nvPr/>
        </p:nvSpPr>
        <p:spPr>
          <a:xfrm>
            <a:off x="7904617" y="494909"/>
            <a:ext cx="4186161" cy="769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r">
              <a:lnSpc>
                <a:spcPct val="100000"/>
              </a:lnSpc>
            </a:pPr>
            <a:r>
              <a:rPr lang="tr-TR" sz="400" dirty="0" smtClean="0">
                <a:solidFill>
                  <a:srgbClr val="113E67"/>
                </a:solidFill>
                <a:latin typeface="Trebuchet MS"/>
                <a:cs typeface="Trebuchet MS"/>
              </a:rPr>
              <a:t>http://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aves.ktu.edu/belduz</a:t>
            </a:r>
            <a:endParaRPr lang="tr-TR" sz="400" dirty="0" smtClean="0">
              <a:solidFill>
                <a:srgbClr val="113E67"/>
              </a:solidFill>
              <a:latin typeface="Trebuchet MS"/>
              <a:cs typeface="Trebuchet MS"/>
            </a:endParaRPr>
          </a:p>
        </p:txBody>
      </p:sp>
      <p:sp>
        <p:nvSpPr>
          <p:cNvPr id="8" name="Başlık 7"/>
          <p:cNvSpPr>
            <a:spLocks noGrp="1"/>
          </p:cNvSpPr>
          <p:nvPr>
            <p:ph type="title"/>
          </p:nvPr>
        </p:nvSpPr>
        <p:spPr>
          <a:xfrm>
            <a:off x="2478505" y="1063361"/>
            <a:ext cx="5979695" cy="471728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i="1" dirty="0" smtClean="0"/>
              <a:t>Akıllı </a:t>
            </a:r>
            <a:r>
              <a:rPr lang="tr-TR" b="1" i="1" dirty="0"/>
              <a:t>Tasarım </a:t>
            </a:r>
            <a:r>
              <a:rPr lang="tr-TR" b="1" i="1" dirty="0" smtClean="0"/>
              <a:t>Görüşünü Kim Ortaya Attı?</a:t>
            </a:r>
            <a:endParaRPr lang="tr-TR" i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2160590"/>
            <a:ext cx="11159066" cy="3547411"/>
          </a:xfrm>
        </p:spPr>
        <p:txBody>
          <a:bodyPr>
            <a:normAutofit/>
          </a:bodyPr>
          <a:lstStyle/>
          <a:p>
            <a:r>
              <a:rPr lang="tr-TR" sz="2800" dirty="0" smtClean="0"/>
              <a:t>1980’lerde </a:t>
            </a:r>
            <a:r>
              <a:rPr lang="tr-TR" sz="2800" dirty="0" err="1"/>
              <a:t>Phillip</a:t>
            </a:r>
            <a:r>
              <a:rPr lang="tr-TR" sz="2800" dirty="0"/>
              <a:t> Johnson tarafından ileri </a:t>
            </a:r>
            <a:r>
              <a:rPr lang="tr-TR" sz="2800" dirty="0" smtClean="0"/>
              <a:t>sürülmüştür. </a:t>
            </a:r>
          </a:p>
          <a:p>
            <a:r>
              <a:rPr lang="tr-TR" sz="2800" dirty="0" smtClean="0"/>
              <a:t>Berkeley'deki </a:t>
            </a:r>
            <a:r>
              <a:rPr lang="tr-TR" sz="2800" dirty="0"/>
              <a:t>California Üniversitesi'nde 30 yıldan fazla bir süre hukuk öğretti </a:t>
            </a:r>
          </a:p>
          <a:p>
            <a:r>
              <a:rPr lang="tr-TR" sz="2800" dirty="0" smtClean="0"/>
              <a:t>Görüşün esası: Darwin’in evrim felsefesinin yetersizliği</a:t>
            </a:r>
            <a:endParaRPr lang="tr-TR" sz="2800" dirty="0"/>
          </a:p>
          <a:p>
            <a:pPr marL="400050" lvl="1" indent="0">
              <a:buNone/>
            </a:pPr>
            <a:r>
              <a:rPr lang="tr-TR" sz="2400" dirty="0" smtClean="0"/>
              <a:t>– </a:t>
            </a:r>
            <a:r>
              <a:rPr lang="tr-TR" sz="2400" dirty="0"/>
              <a:t>“Darwin On Trial” adlı kitabı ile kamuoyu ile </a:t>
            </a:r>
            <a:r>
              <a:rPr lang="tr-TR" sz="2400" dirty="0" smtClean="0"/>
              <a:t>paylaştı</a:t>
            </a:r>
          </a:p>
          <a:p>
            <a:pPr marL="400050" lvl="1" indent="0">
              <a:buNone/>
            </a:pPr>
            <a:r>
              <a:rPr lang="tr-TR" sz="2400" dirty="0" smtClean="0"/>
              <a:t>-  Darwin'in </a:t>
            </a:r>
            <a:r>
              <a:rPr lang="tr-TR" sz="2400" dirty="0"/>
              <a:t>görüşünü destekleyen ampirik </a:t>
            </a:r>
            <a:r>
              <a:rPr lang="tr-TR" sz="2400" dirty="0" smtClean="0"/>
              <a:t>kanıtlar eksikliğini gösterdi </a:t>
            </a:r>
            <a:endParaRPr lang="tr-TR" sz="2400" dirty="0"/>
          </a:p>
          <a:p>
            <a:pPr marL="400050" lvl="1" indent="0">
              <a:buNone/>
            </a:pPr>
            <a:endParaRPr lang="tr-TR" sz="2400" dirty="0" smtClean="0"/>
          </a:p>
          <a:p>
            <a:pPr marL="400050" lvl="1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98870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4"/>
          <p:cNvSpPr/>
          <p:nvPr/>
        </p:nvSpPr>
        <p:spPr>
          <a:xfrm>
            <a:off x="85292" y="209372"/>
            <a:ext cx="12032954" cy="220397"/>
          </a:xfrm>
          <a:custGeom>
            <a:avLst/>
            <a:gdLst/>
            <a:ahLst/>
            <a:cxnLst/>
            <a:rect l="l" t="t" r="r" b="b"/>
            <a:pathLst>
              <a:path w="10160000" h="2400300">
                <a:moveTo>
                  <a:pt x="0" y="2400300"/>
                </a:moveTo>
                <a:lnTo>
                  <a:pt x="10160000" y="2400300"/>
                </a:lnTo>
                <a:lnTo>
                  <a:pt x="10160000" y="0"/>
                </a:lnTo>
                <a:lnTo>
                  <a:pt x="0" y="0"/>
                </a:lnTo>
                <a:lnTo>
                  <a:pt x="0" y="2400300"/>
                </a:lnTo>
                <a:close/>
              </a:path>
            </a:pathLst>
          </a:custGeom>
          <a:solidFill>
            <a:srgbClr val="188DC0"/>
          </a:solidFill>
        </p:spPr>
        <p:txBody>
          <a:bodyPr wrap="square" lIns="0" tIns="0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1" name="object 3"/>
          <p:cNvSpPr/>
          <p:nvPr/>
        </p:nvSpPr>
        <p:spPr>
          <a:xfrm>
            <a:off x="85292" y="669354"/>
            <a:ext cx="12032954" cy="220397"/>
          </a:xfrm>
          <a:custGeom>
            <a:avLst/>
            <a:gdLst/>
            <a:ahLst/>
            <a:cxnLst/>
            <a:rect l="l" t="t" r="r" b="b"/>
            <a:pathLst>
              <a:path w="9347200" h="114300">
                <a:moveTo>
                  <a:pt x="0" y="114300"/>
                </a:moveTo>
                <a:lnTo>
                  <a:pt x="9347200" y="114300"/>
                </a:lnTo>
                <a:lnTo>
                  <a:pt x="9347200" y="0"/>
                </a:lnTo>
                <a:lnTo>
                  <a:pt x="0" y="0"/>
                </a:lnTo>
                <a:lnTo>
                  <a:pt x="0" y="114300"/>
                </a:lnTo>
                <a:close/>
              </a:path>
            </a:pathLst>
          </a:custGeom>
          <a:solidFill>
            <a:srgbClr val="113F67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" name="object 4"/>
          <p:cNvSpPr/>
          <p:nvPr/>
        </p:nvSpPr>
        <p:spPr>
          <a:xfrm>
            <a:off x="305088" y="368915"/>
            <a:ext cx="595090" cy="57733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" name="object 2"/>
          <p:cNvSpPr txBox="1"/>
          <p:nvPr/>
        </p:nvSpPr>
        <p:spPr>
          <a:xfrm>
            <a:off x="979908" y="430025"/>
            <a:ext cx="5557758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Karadeniz Technical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University</a:t>
            </a:r>
            <a:endParaRPr lang="tr-TR" sz="500" dirty="0" smtClean="0">
              <a:solidFill>
                <a:srgbClr val="113E67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Department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of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Biology</a:t>
            </a:r>
            <a:endParaRPr lang="tr-TR" sz="500" dirty="0" smtClean="0">
              <a:solidFill>
                <a:srgbClr val="113E67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Molecular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Biology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Laboratory</a:t>
            </a:r>
            <a:endParaRPr sz="500" dirty="0">
              <a:latin typeface="Trebuchet MS"/>
              <a:cs typeface="Trebuchet MS"/>
            </a:endParaRPr>
          </a:p>
        </p:txBody>
      </p:sp>
      <p:sp>
        <p:nvSpPr>
          <p:cNvPr id="15" name="object 2"/>
          <p:cNvSpPr txBox="1"/>
          <p:nvPr/>
        </p:nvSpPr>
        <p:spPr>
          <a:xfrm>
            <a:off x="7904617" y="494909"/>
            <a:ext cx="4186161" cy="769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r">
              <a:lnSpc>
                <a:spcPct val="100000"/>
              </a:lnSpc>
            </a:pPr>
            <a:r>
              <a:rPr lang="tr-TR" sz="400" dirty="0" smtClean="0">
                <a:solidFill>
                  <a:srgbClr val="113E67"/>
                </a:solidFill>
                <a:latin typeface="Trebuchet MS"/>
                <a:cs typeface="Trebuchet MS"/>
              </a:rPr>
              <a:t>http://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aves.ktu.edu/belduz</a:t>
            </a:r>
            <a:endParaRPr lang="tr-TR" sz="400" dirty="0" smtClean="0">
              <a:solidFill>
                <a:srgbClr val="113E67"/>
              </a:solidFill>
              <a:latin typeface="Trebuchet MS"/>
              <a:cs typeface="Trebuchet MS"/>
            </a:endParaRPr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3157" y="6582233"/>
            <a:ext cx="8944367" cy="275768"/>
          </a:xfrm>
        </p:spPr>
        <p:txBody>
          <a:bodyPr/>
          <a:lstStyle/>
          <a:p>
            <a:r>
              <a:rPr lang="tr-TR" b="1" dirty="0">
                <a:solidFill>
                  <a:srgbClr val="3D79AB"/>
                </a:solidFill>
              </a:rPr>
              <a:t> </a:t>
            </a:r>
            <a:r>
              <a:rPr lang="tr-TR" b="1" dirty="0" err="1">
                <a:solidFill>
                  <a:srgbClr val="3D79AB"/>
                </a:solidFill>
              </a:rPr>
              <a:t>Belduz</a:t>
            </a:r>
            <a:r>
              <a:rPr lang="tr-TR" b="1" dirty="0">
                <a:solidFill>
                  <a:srgbClr val="3D79AB"/>
                </a:solidFill>
              </a:rPr>
              <a:t> A.O. 		</a:t>
            </a:r>
            <a:r>
              <a:rPr lang="en-US" b="1" dirty="0">
                <a:solidFill>
                  <a:srgbClr val="3D79AB"/>
                </a:solidFill>
              </a:rPr>
              <a:t> </a:t>
            </a:r>
            <a:r>
              <a:rPr lang="tr-TR" b="1" dirty="0">
                <a:solidFill>
                  <a:srgbClr val="3D79AB"/>
                </a:solidFill>
              </a:rPr>
              <a:t>AKILLI TASARIM, BİLİMSEL BİR TEORİMİDİR?</a:t>
            </a:r>
          </a:p>
        </p:txBody>
      </p:sp>
      <p:sp>
        <p:nvSpPr>
          <p:cNvPr id="18" name="İçerik Yer Tutucusu 2"/>
          <p:cNvSpPr>
            <a:spLocks noGrp="1"/>
          </p:cNvSpPr>
          <p:nvPr>
            <p:ph idx="1"/>
          </p:nvPr>
        </p:nvSpPr>
        <p:spPr>
          <a:xfrm>
            <a:off x="710812" y="1961805"/>
            <a:ext cx="10677624" cy="4391534"/>
          </a:xfrm>
        </p:spPr>
        <p:txBody>
          <a:bodyPr>
            <a:normAutofit/>
          </a:bodyPr>
          <a:lstStyle/>
          <a:p>
            <a:r>
              <a:rPr lang="tr-TR" dirty="0" smtClean="0"/>
              <a:t>Bazı akıllı tasarımcılar;</a:t>
            </a:r>
          </a:p>
          <a:p>
            <a:pPr lvl="1"/>
            <a:r>
              <a:rPr lang="tr-TR" dirty="0" err="1" smtClean="0"/>
              <a:t>Yaratılışçılığı</a:t>
            </a:r>
            <a:r>
              <a:rPr lang="tr-TR" dirty="0"/>
              <a:t>;</a:t>
            </a:r>
            <a:r>
              <a:rPr lang="tr-TR" dirty="0" smtClean="0"/>
              <a:t> </a:t>
            </a:r>
          </a:p>
          <a:p>
            <a:pPr lvl="2"/>
            <a:r>
              <a:rPr lang="tr-TR" dirty="0" smtClean="0"/>
              <a:t>tipik </a:t>
            </a:r>
            <a:r>
              <a:rPr lang="tr-TR" dirty="0"/>
              <a:t>olarak dini bir metinle başlayan </a:t>
            </a:r>
            <a:endParaRPr lang="tr-TR" dirty="0" smtClean="0"/>
          </a:p>
          <a:p>
            <a:pPr lvl="2"/>
            <a:r>
              <a:rPr lang="tr-TR" dirty="0" smtClean="0"/>
              <a:t>ve </a:t>
            </a:r>
            <a:r>
              <a:rPr lang="tr-TR" dirty="0"/>
              <a:t>bilimin bulgularını dini inanç </a:t>
            </a:r>
            <a:endParaRPr lang="tr-TR" dirty="0" smtClean="0"/>
          </a:p>
          <a:p>
            <a:pPr lvl="2"/>
            <a:r>
              <a:rPr lang="tr-TR" dirty="0" smtClean="0"/>
              <a:t>ve </a:t>
            </a:r>
            <a:r>
              <a:rPr lang="tr-TR" dirty="0"/>
              <a:t>metinlerle uzlaştırma çabası olarak görmeye çalışırlar. </a:t>
            </a:r>
            <a:endParaRPr lang="tr-TR" dirty="0" smtClean="0"/>
          </a:p>
          <a:p>
            <a:pPr lvl="1"/>
            <a:r>
              <a:rPr lang="tr-TR" dirty="0" err="1" smtClean="0"/>
              <a:t>Yaratılışçılıktan</a:t>
            </a:r>
            <a:r>
              <a:rPr lang="tr-TR" dirty="0" smtClean="0"/>
              <a:t> </a:t>
            </a:r>
            <a:r>
              <a:rPr lang="tr-TR" dirty="0"/>
              <a:t>farklı olarak, </a:t>
            </a:r>
            <a:endParaRPr lang="tr-TR" dirty="0" smtClean="0"/>
          </a:p>
          <a:p>
            <a:pPr lvl="2"/>
            <a:r>
              <a:rPr lang="tr-TR" dirty="0" smtClean="0"/>
              <a:t>akıllı tasarımcının </a:t>
            </a:r>
            <a:r>
              <a:rPr lang="tr-TR" dirty="0"/>
              <a:t>doğaüstü olup olmadığını ispatlama çabası içinde </a:t>
            </a:r>
            <a:r>
              <a:rPr lang="tr-TR" dirty="0" smtClean="0"/>
              <a:t>görmezler. </a:t>
            </a:r>
            <a:endParaRPr lang="tr-TR" dirty="0"/>
          </a:p>
          <a:p>
            <a:pPr marL="0" indent="0">
              <a:buNone/>
            </a:pPr>
            <a:endParaRPr lang="tr-TR" dirty="0" smtClean="0"/>
          </a:p>
        </p:txBody>
      </p:sp>
      <p:sp>
        <p:nvSpPr>
          <p:cNvPr id="22" name="Başlık 7"/>
          <p:cNvSpPr>
            <a:spLocks noGrp="1"/>
          </p:cNvSpPr>
          <p:nvPr>
            <p:ph type="title"/>
          </p:nvPr>
        </p:nvSpPr>
        <p:spPr>
          <a:xfrm>
            <a:off x="700268" y="1063361"/>
            <a:ext cx="11348977" cy="471728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i="1" dirty="0" smtClean="0"/>
              <a:t>Akıllı </a:t>
            </a:r>
            <a:r>
              <a:rPr lang="tr-TR" b="1" i="1" dirty="0"/>
              <a:t>tasarım, bir dini taraftarlık mı </a:t>
            </a:r>
            <a:r>
              <a:rPr lang="tr-TR" b="1" i="1" dirty="0" err="1"/>
              <a:t>dır</a:t>
            </a:r>
            <a:r>
              <a:rPr lang="tr-TR" b="1" i="1" dirty="0"/>
              <a:t>? </a:t>
            </a:r>
            <a:endParaRPr lang="tr-TR" sz="2200" i="1" dirty="0"/>
          </a:p>
        </p:txBody>
      </p:sp>
      <p:sp>
        <p:nvSpPr>
          <p:cNvPr id="12" name="Dikdörtgen 11"/>
          <p:cNvSpPr/>
          <p:nvPr/>
        </p:nvSpPr>
        <p:spPr>
          <a:xfrm>
            <a:off x="1426546" y="6382178"/>
            <a:ext cx="10222240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tr-TR" sz="700" u="sng" dirty="0" smtClean="0">
                <a:hlinkClick r:id="rId4"/>
              </a:rPr>
              <a:t>[URL]</a:t>
            </a:r>
            <a:r>
              <a:rPr lang="tr-TR" sz="700" u="sng" dirty="0"/>
              <a:t> </a:t>
            </a:r>
            <a:r>
              <a:rPr lang="tr-TR" sz="700" u="sng" dirty="0" smtClean="0">
                <a:hlinkClick r:id="rId5"/>
              </a:rPr>
              <a:t>https</a:t>
            </a:r>
            <a:r>
              <a:rPr lang="tr-TR" sz="700" u="sng" dirty="0">
                <a:hlinkClick r:id="rId5"/>
              </a:rPr>
              <a:t>://intelligentdesign.org/whatisid</a:t>
            </a:r>
            <a:r>
              <a:rPr lang="tr-TR" sz="700" u="sng" dirty="0" smtClean="0">
                <a:hlinkClick r:id="rId5"/>
              </a:rPr>
              <a:t>/</a:t>
            </a:r>
            <a:endParaRPr lang="tr-TR" sz="700" dirty="0">
              <a:solidFill>
                <a:srgbClr val="1B1E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7258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4"/>
          <p:cNvSpPr/>
          <p:nvPr/>
        </p:nvSpPr>
        <p:spPr>
          <a:xfrm>
            <a:off x="85292" y="209372"/>
            <a:ext cx="12032954" cy="220397"/>
          </a:xfrm>
          <a:custGeom>
            <a:avLst/>
            <a:gdLst/>
            <a:ahLst/>
            <a:cxnLst/>
            <a:rect l="l" t="t" r="r" b="b"/>
            <a:pathLst>
              <a:path w="10160000" h="2400300">
                <a:moveTo>
                  <a:pt x="0" y="2400300"/>
                </a:moveTo>
                <a:lnTo>
                  <a:pt x="10160000" y="2400300"/>
                </a:lnTo>
                <a:lnTo>
                  <a:pt x="10160000" y="0"/>
                </a:lnTo>
                <a:lnTo>
                  <a:pt x="0" y="0"/>
                </a:lnTo>
                <a:lnTo>
                  <a:pt x="0" y="2400300"/>
                </a:lnTo>
                <a:close/>
              </a:path>
            </a:pathLst>
          </a:custGeom>
          <a:solidFill>
            <a:srgbClr val="188DC0"/>
          </a:solidFill>
        </p:spPr>
        <p:txBody>
          <a:bodyPr wrap="square" lIns="0" tIns="0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1" name="object 3"/>
          <p:cNvSpPr/>
          <p:nvPr/>
        </p:nvSpPr>
        <p:spPr>
          <a:xfrm>
            <a:off x="85292" y="669354"/>
            <a:ext cx="12032954" cy="220397"/>
          </a:xfrm>
          <a:custGeom>
            <a:avLst/>
            <a:gdLst/>
            <a:ahLst/>
            <a:cxnLst/>
            <a:rect l="l" t="t" r="r" b="b"/>
            <a:pathLst>
              <a:path w="9347200" h="114300">
                <a:moveTo>
                  <a:pt x="0" y="114300"/>
                </a:moveTo>
                <a:lnTo>
                  <a:pt x="9347200" y="114300"/>
                </a:lnTo>
                <a:lnTo>
                  <a:pt x="9347200" y="0"/>
                </a:lnTo>
                <a:lnTo>
                  <a:pt x="0" y="0"/>
                </a:lnTo>
                <a:lnTo>
                  <a:pt x="0" y="114300"/>
                </a:lnTo>
                <a:close/>
              </a:path>
            </a:pathLst>
          </a:custGeom>
          <a:solidFill>
            <a:srgbClr val="113F67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" name="object 4"/>
          <p:cNvSpPr/>
          <p:nvPr/>
        </p:nvSpPr>
        <p:spPr>
          <a:xfrm>
            <a:off x="305088" y="368915"/>
            <a:ext cx="595090" cy="57733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" name="object 2"/>
          <p:cNvSpPr txBox="1"/>
          <p:nvPr/>
        </p:nvSpPr>
        <p:spPr>
          <a:xfrm>
            <a:off x="979908" y="430025"/>
            <a:ext cx="5557758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Karadeniz Technical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University</a:t>
            </a:r>
            <a:endParaRPr lang="tr-TR" sz="500" dirty="0" smtClean="0">
              <a:solidFill>
                <a:srgbClr val="113E67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Department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of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Biology</a:t>
            </a:r>
            <a:endParaRPr lang="tr-TR" sz="500" dirty="0" smtClean="0">
              <a:solidFill>
                <a:srgbClr val="113E67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Molecular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Biology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Laboratory</a:t>
            </a:r>
            <a:endParaRPr sz="500" dirty="0">
              <a:latin typeface="Trebuchet MS"/>
              <a:cs typeface="Trebuchet MS"/>
            </a:endParaRPr>
          </a:p>
        </p:txBody>
      </p:sp>
      <p:sp>
        <p:nvSpPr>
          <p:cNvPr id="15" name="object 2"/>
          <p:cNvSpPr txBox="1"/>
          <p:nvPr/>
        </p:nvSpPr>
        <p:spPr>
          <a:xfrm>
            <a:off x="7904617" y="494909"/>
            <a:ext cx="4186161" cy="769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r">
              <a:lnSpc>
                <a:spcPct val="100000"/>
              </a:lnSpc>
            </a:pPr>
            <a:r>
              <a:rPr lang="tr-TR" sz="400" dirty="0" smtClean="0">
                <a:solidFill>
                  <a:srgbClr val="113E67"/>
                </a:solidFill>
                <a:latin typeface="Trebuchet MS"/>
                <a:cs typeface="Trebuchet MS"/>
              </a:rPr>
              <a:t>http://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aves.ktu.edu/belduz</a:t>
            </a:r>
            <a:endParaRPr lang="tr-TR" sz="400" dirty="0" smtClean="0">
              <a:solidFill>
                <a:srgbClr val="113E67"/>
              </a:solidFill>
              <a:latin typeface="Trebuchet MS"/>
              <a:cs typeface="Trebuchet MS"/>
            </a:endParaRPr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3157" y="6582233"/>
            <a:ext cx="8944367" cy="275768"/>
          </a:xfrm>
        </p:spPr>
        <p:txBody>
          <a:bodyPr/>
          <a:lstStyle/>
          <a:p>
            <a:r>
              <a:rPr lang="tr-TR" b="1" dirty="0">
                <a:solidFill>
                  <a:srgbClr val="3D79AB"/>
                </a:solidFill>
              </a:rPr>
              <a:t> </a:t>
            </a:r>
            <a:r>
              <a:rPr lang="tr-TR" b="1" dirty="0" err="1">
                <a:solidFill>
                  <a:srgbClr val="3D79AB"/>
                </a:solidFill>
              </a:rPr>
              <a:t>Belduz</a:t>
            </a:r>
            <a:r>
              <a:rPr lang="tr-TR" b="1" dirty="0">
                <a:solidFill>
                  <a:srgbClr val="3D79AB"/>
                </a:solidFill>
              </a:rPr>
              <a:t> A.O. 		</a:t>
            </a:r>
            <a:r>
              <a:rPr lang="en-US" b="1" dirty="0">
                <a:solidFill>
                  <a:srgbClr val="3D79AB"/>
                </a:solidFill>
              </a:rPr>
              <a:t> </a:t>
            </a:r>
            <a:r>
              <a:rPr lang="tr-TR" b="1" dirty="0">
                <a:solidFill>
                  <a:srgbClr val="3D79AB"/>
                </a:solidFill>
              </a:rPr>
              <a:t>AKILLI TASARIM, BİLİMSEL BİR TEORİMİDİR?</a:t>
            </a:r>
          </a:p>
        </p:txBody>
      </p:sp>
      <p:sp>
        <p:nvSpPr>
          <p:cNvPr id="18" name="İçerik Yer Tutucusu 2"/>
          <p:cNvSpPr>
            <a:spLocks noGrp="1"/>
          </p:cNvSpPr>
          <p:nvPr>
            <p:ph idx="1"/>
          </p:nvPr>
        </p:nvSpPr>
        <p:spPr>
          <a:xfrm>
            <a:off x="710812" y="1961805"/>
            <a:ext cx="10677624" cy="3831533"/>
          </a:xfrm>
        </p:spPr>
        <p:txBody>
          <a:bodyPr>
            <a:normAutofit/>
          </a:bodyPr>
          <a:lstStyle/>
          <a:p>
            <a:r>
              <a:rPr lang="tr-TR" dirty="0" smtClean="0"/>
              <a:t>Bazı eleştirmenler, </a:t>
            </a:r>
          </a:p>
          <a:p>
            <a:pPr lvl="1"/>
            <a:r>
              <a:rPr lang="tr-TR" dirty="0" smtClean="0"/>
              <a:t>akıllı </a:t>
            </a:r>
            <a:r>
              <a:rPr lang="tr-TR" dirty="0"/>
              <a:t>tasarım ile </a:t>
            </a:r>
            <a:r>
              <a:rPr lang="tr-TR" dirty="0" err="1"/>
              <a:t>yaratılışçılığın</a:t>
            </a:r>
            <a:r>
              <a:rPr lang="tr-TR" dirty="0"/>
              <a:t> birbirinden farklı olduğunu kabul </a:t>
            </a:r>
            <a:r>
              <a:rPr lang="tr-TR" dirty="0" smtClean="0"/>
              <a:t>ederler. </a:t>
            </a:r>
          </a:p>
          <a:p>
            <a:pPr lvl="1"/>
            <a:r>
              <a:rPr lang="tr-TR" dirty="0" smtClean="0"/>
              <a:t>Akıllı tasarımı </a:t>
            </a:r>
            <a:r>
              <a:rPr lang="tr-TR" dirty="0" err="1" smtClean="0"/>
              <a:t>yaratılışçılık</a:t>
            </a:r>
            <a:r>
              <a:rPr lang="tr-TR" dirty="0" smtClean="0"/>
              <a:t> olarak görmezler.  </a:t>
            </a:r>
          </a:p>
          <a:p>
            <a:pPr marL="0" indent="0">
              <a:buNone/>
            </a:pPr>
            <a:r>
              <a:rPr lang="tr-TR" dirty="0" smtClean="0"/>
              <a:t>Bazı </a:t>
            </a:r>
            <a:r>
              <a:rPr lang="tr-TR" dirty="0" err="1" smtClean="0"/>
              <a:t>Darwinist’ler</a:t>
            </a:r>
            <a:r>
              <a:rPr lang="tr-TR" dirty="0" smtClean="0"/>
              <a:t> </a:t>
            </a:r>
            <a:r>
              <a:rPr lang="tr-TR" dirty="0"/>
              <a:t>akıllı tasarımı </a:t>
            </a:r>
            <a:r>
              <a:rPr lang="tr-TR" dirty="0" smtClean="0"/>
              <a:t>neden </a:t>
            </a:r>
            <a:r>
              <a:rPr lang="tr-TR" dirty="0" err="1" smtClean="0"/>
              <a:t>yaratılışçılıkla</a:t>
            </a:r>
            <a:r>
              <a:rPr lang="tr-TR" dirty="0" smtClean="0"/>
              <a:t> </a:t>
            </a:r>
            <a:r>
              <a:rPr lang="tr-TR" dirty="0"/>
              <a:t>karıştırmaya çalışıyorlar ya da eleştiriyorlar? </a:t>
            </a:r>
            <a:endParaRPr lang="tr-TR" dirty="0" smtClean="0"/>
          </a:p>
          <a:p>
            <a:r>
              <a:rPr lang="tr-TR" dirty="0" smtClean="0"/>
              <a:t>Dr</a:t>
            </a:r>
            <a:r>
              <a:rPr lang="tr-TR" dirty="0"/>
              <a:t>. </a:t>
            </a:r>
            <a:r>
              <a:rPr lang="tr-TR" dirty="0" err="1"/>
              <a:t>Numbers'a</a:t>
            </a:r>
            <a:r>
              <a:rPr lang="tr-TR" dirty="0"/>
              <a:t> göre </a:t>
            </a:r>
            <a:r>
              <a:rPr lang="tr-TR" dirty="0" smtClean="0"/>
              <a:t>bu tür iddialar;</a:t>
            </a:r>
          </a:p>
          <a:p>
            <a:pPr lvl="1"/>
            <a:r>
              <a:rPr lang="tr-TR" dirty="0" smtClean="0"/>
              <a:t>akıllı </a:t>
            </a:r>
            <a:r>
              <a:rPr lang="tr-TR" dirty="0"/>
              <a:t>tasarımı gözden düşürmenin en kolay yolu" olduğunu </a:t>
            </a:r>
            <a:r>
              <a:rPr lang="tr-TR" dirty="0" smtClean="0"/>
              <a:t>düşünmeleridir. </a:t>
            </a:r>
          </a:p>
          <a:p>
            <a:pPr lvl="1"/>
            <a:r>
              <a:rPr lang="tr-TR" dirty="0" smtClean="0"/>
              <a:t>Muhtemelen </a:t>
            </a:r>
            <a:r>
              <a:rPr lang="tr-TR" dirty="0"/>
              <a:t>“akıllı tasarım teorisini” </a:t>
            </a:r>
            <a:r>
              <a:rPr lang="tr-TR" dirty="0" err="1"/>
              <a:t>yaratılışçılığa</a:t>
            </a:r>
            <a:r>
              <a:rPr lang="tr-TR" dirty="0"/>
              <a:t> götüren bir yol olarak görüyorlar.  </a:t>
            </a:r>
            <a:endParaRPr lang="tr-TR" dirty="0" smtClean="0"/>
          </a:p>
          <a:p>
            <a:pPr lvl="1"/>
            <a:r>
              <a:rPr lang="tr-TR" dirty="0" err="1"/>
              <a:t>Darwinistlerin</a:t>
            </a:r>
            <a:r>
              <a:rPr lang="tr-TR" dirty="0"/>
              <a:t> “akıllı tasarımın” fikrine karşı çıkmalarının bir nedeni de bu teorinin insanları bir tasarımcı, bir yaratıcı aramaya götürme ihtimalidir. </a:t>
            </a:r>
            <a:endParaRPr lang="tr-TR" dirty="0" smtClean="0"/>
          </a:p>
          <a:p>
            <a:pPr lvl="1"/>
            <a:r>
              <a:rPr lang="tr-TR" dirty="0" err="1" smtClean="0"/>
              <a:t>neo-Darwinci</a:t>
            </a:r>
            <a:r>
              <a:rPr lang="tr-TR" dirty="0" smtClean="0"/>
              <a:t> </a:t>
            </a:r>
            <a:r>
              <a:rPr lang="tr-TR" dirty="0"/>
              <a:t>evrime bir meydan okuma </a:t>
            </a:r>
            <a:r>
              <a:rPr lang="tr-TR" dirty="0" smtClean="0"/>
              <a:t>olarak </a:t>
            </a:r>
            <a:r>
              <a:rPr lang="tr-TR" dirty="0"/>
              <a:t>kabul </a:t>
            </a:r>
            <a:r>
              <a:rPr lang="tr-TR" dirty="0" smtClean="0"/>
              <a:t>ediyorlar. </a:t>
            </a:r>
            <a:endParaRPr lang="tr-TR" dirty="0"/>
          </a:p>
          <a:p>
            <a:pPr marL="457200" lvl="1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</p:txBody>
      </p:sp>
      <p:sp>
        <p:nvSpPr>
          <p:cNvPr id="22" name="Başlık 7"/>
          <p:cNvSpPr>
            <a:spLocks noGrp="1"/>
          </p:cNvSpPr>
          <p:nvPr>
            <p:ph type="title"/>
          </p:nvPr>
        </p:nvSpPr>
        <p:spPr>
          <a:xfrm>
            <a:off x="700268" y="1063361"/>
            <a:ext cx="11348977" cy="471728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i="1" dirty="0" smtClean="0"/>
              <a:t>Akıllı </a:t>
            </a:r>
            <a:r>
              <a:rPr lang="tr-TR" b="1" i="1" dirty="0"/>
              <a:t>tasarım, bir dini taraftarlık mı </a:t>
            </a:r>
            <a:r>
              <a:rPr lang="tr-TR" b="1" i="1" dirty="0" err="1"/>
              <a:t>dır</a:t>
            </a:r>
            <a:r>
              <a:rPr lang="tr-TR" b="1" i="1" dirty="0"/>
              <a:t>? </a:t>
            </a:r>
            <a:endParaRPr lang="tr-TR" sz="2200" i="1" dirty="0"/>
          </a:p>
        </p:txBody>
      </p:sp>
      <p:sp>
        <p:nvSpPr>
          <p:cNvPr id="12" name="Dikdörtgen 11"/>
          <p:cNvSpPr/>
          <p:nvPr/>
        </p:nvSpPr>
        <p:spPr>
          <a:xfrm>
            <a:off x="1426546" y="6296841"/>
            <a:ext cx="1022224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tr-TR" sz="700" u="sng" dirty="0">
                <a:hlinkClick r:id="rId4"/>
              </a:rPr>
              <a:t>[URL]</a:t>
            </a:r>
            <a:r>
              <a:rPr lang="tr-TR" sz="700" u="sng" dirty="0"/>
              <a:t> </a:t>
            </a:r>
            <a:r>
              <a:rPr lang="tr-TR" sz="700" u="sng" dirty="0">
                <a:hlinkClick r:id="rId5"/>
              </a:rPr>
              <a:t>https://intelligentdesign.org/whatisid/</a:t>
            </a:r>
            <a:endParaRPr lang="tr-TR" sz="700" dirty="0">
              <a:solidFill>
                <a:srgbClr val="1B1E12"/>
              </a:solidFill>
            </a:endParaRPr>
          </a:p>
          <a:p>
            <a:r>
              <a:rPr lang="tr-TR" sz="700" b="1" dirty="0" err="1" smtClean="0"/>
              <a:t>Article</a:t>
            </a:r>
            <a:r>
              <a:rPr lang="tr-TR" sz="700" b="1" dirty="0" smtClean="0"/>
              <a:t> </a:t>
            </a:r>
            <a:r>
              <a:rPr lang="tr-TR" sz="700" i="1" dirty="0"/>
              <a:t>in </a:t>
            </a:r>
            <a:r>
              <a:rPr lang="tr-TR" sz="700" dirty="0" err="1"/>
              <a:t>Biochemist</a:t>
            </a:r>
            <a:r>
              <a:rPr lang="tr-TR" sz="700" dirty="0"/>
              <a:t> · </a:t>
            </a:r>
            <a:r>
              <a:rPr lang="tr-TR" sz="700" dirty="0" err="1"/>
              <a:t>February</a:t>
            </a:r>
            <a:r>
              <a:rPr lang="tr-TR" sz="700" dirty="0"/>
              <a:t> 2007 DOI: 10.1042/BIO02901028 </a:t>
            </a:r>
            <a:r>
              <a:rPr lang="tr-TR" sz="700" dirty="0" err="1"/>
              <a:t>Intelligent</a:t>
            </a:r>
            <a:r>
              <a:rPr lang="tr-TR" sz="700" dirty="0"/>
              <a:t> </a:t>
            </a:r>
            <a:r>
              <a:rPr lang="tr-TR" sz="700" dirty="0" err="1"/>
              <a:t>design</a:t>
            </a:r>
            <a:r>
              <a:rPr lang="tr-TR" sz="700" dirty="0"/>
              <a:t> </a:t>
            </a:r>
            <a:r>
              <a:rPr lang="tr-TR" sz="700" dirty="0" err="1"/>
              <a:t>theory</a:t>
            </a:r>
            <a:r>
              <a:rPr lang="tr-TR" sz="700" dirty="0"/>
              <a:t>: New </a:t>
            </a:r>
            <a:r>
              <a:rPr lang="tr-TR" sz="700" dirty="0" err="1"/>
              <a:t>hypothesis</a:t>
            </a:r>
            <a:r>
              <a:rPr lang="tr-TR" sz="700" dirty="0"/>
              <a:t> </a:t>
            </a:r>
            <a:r>
              <a:rPr lang="tr-TR" sz="700" dirty="0" err="1"/>
              <a:t>or</a:t>
            </a:r>
            <a:r>
              <a:rPr lang="tr-TR" sz="700" dirty="0"/>
              <a:t> </a:t>
            </a:r>
            <a:r>
              <a:rPr lang="tr-TR" sz="700" dirty="0" err="1"/>
              <a:t>old</a:t>
            </a:r>
            <a:r>
              <a:rPr lang="tr-TR" sz="700" dirty="0"/>
              <a:t> idea in a </a:t>
            </a:r>
            <a:r>
              <a:rPr lang="tr-TR" sz="700" dirty="0" err="1"/>
              <a:t>new</a:t>
            </a:r>
            <a:r>
              <a:rPr lang="tr-TR" sz="700" dirty="0"/>
              <a:t> </a:t>
            </a:r>
            <a:r>
              <a:rPr lang="tr-TR" sz="700" dirty="0" err="1"/>
              <a:t>guise</a:t>
            </a:r>
            <a:r>
              <a:rPr lang="tr-TR" sz="700" dirty="0"/>
              <a:t>? </a:t>
            </a:r>
            <a:endParaRPr lang="tr-TR" sz="700" dirty="0">
              <a:solidFill>
                <a:srgbClr val="1B1E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1727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4"/>
          <p:cNvSpPr/>
          <p:nvPr/>
        </p:nvSpPr>
        <p:spPr>
          <a:xfrm>
            <a:off x="85292" y="209372"/>
            <a:ext cx="12032954" cy="220397"/>
          </a:xfrm>
          <a:custGeom>
            <a:avLst/>
            <a:gdLst/>
            <a:ahLst/>
            <a:cxnLst/>
            <a:rect l="l" t="t" r="r" b="b"/>
            <a:pathLst>
              <a:path w="10160000" h="2400300">
                <a:moveTo>
                  <a:pt x="0" y="2400300"/>
                </a:moveTo>
                <a:lnTo>
                  <a:pt x="10160000" y="2400300"/>
                </a:lnTo>
                <a:lnTo>
                  <a:pt x="10160000" y="0"/>
                </a:lnTo>
                <a:lnTo>
                  <a:pt x="0" y="0"/>
                </a:lnTo>
                <a:lnTo>
                  <a:pt x="0" y="2400300"/>
                </a:lnTo>
                <a:close/>
              </a:path>
            </a:pathLst>
          </a:custGeom>
          <a:solidFill>
            <a:srgbClr val="188DC0"/>
          </a:solidFill>
        </p:spPr>
        <p:txBody>
          <a:bodyPr wrap="square" lIns="0" tIns="0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1" name="object 3"/>
          <p:cNvSpPr/>
          <p:nvPr/>
        </p:nvSpPr>
        <p:spPr>
          <a:xfrm>
            <a:off x="85292" y="669354"/>
            <a:ext cx="12032954" cy="220397"/>
          </a:xfrm>
          <a:custGeom>
            <a:avLst/>
            <a:gdLst/>
            <a:ahLst/>
            <a:cxnLst/>
            <a:rect l="l" t="t" r="r" b="b"/>
            <a:pathLst>
              <a:path w="9347200" h="114300">
                <a:moveTo>
                  <a:pt x="0" y="114300"/>
                </a:moveTo>
                <a:lnTo>
                  <a:pt x="9347200" y="114300"/>
                </a:lnTo>
                <a:lnTo>
                  <a:pt x="9347200" y="0"/>
                </a:lnTo>
                <a:lnTo>
                  <a:pt x="0" y="0"/>
                </a:lnTo>
                <a:lnTo>
                  <a:pt x="0" y="114300"/>
                </a:lnTo>
                <a:close/>
              </a:path>
            </a:pathLst>
          </a:custGeom>
          <a:solidFill>
            <a:srgbClr val="113F67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" name="object 4"/>
          <p:cNvSpPr/>
          <p:nvPr/>
        </p:nvSpPr>
        <p:spPr>
          <a:xfrm>
            <a:off x="305088" y="368915"/>
            <a:ext cx="595090" cy="57733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" name="object 2"/>
          <p:cNvSpPr txBox="1"/>
          <p:nvPr/>
        </p:nvSpPr>
        <p:spPr>
          <a:xfrm>
            <a:off x="979908" y="430025"/>
            <a:ext cx="5557758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Karadeniz Technical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University</a:t>
            </a:r>
            <a:endParaRPr lang="tr-TR" sz="500" dirty="0" smtClean="0">
              <a:solidFill>
                <a:srgbClr val="113E67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Department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of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Biology</a:t>
            </a:r>
            <a:endParaRPr lang="tr-TR" sz="500" dirty="0" smtClean="0">
              <a:solidFill>
                <a:srgbClr val="113E67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Molecular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Biology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Laboratory</a:t>
            </a:r>
            <a:endParaRPr sz="500" dirty="0">
              <a:latin typeface="Trebuchet MS"/>
              <a:cs typeface="Trebuchet MS"/>
            </a:endParaRPr>
          </a:p>
        </p:txBody>
      </p:sp>
      <p:sp>
        <p:nvSpPr>
          <p:cNvPr id="15" name="object 2"/>
          <p:cNvSpPr txBox="1"/>
          <p:nvPr/>
        </p:nvSpPr>
        <p:spPr>
          <a:xfrm>
            <a:off x="7904617" y="494909"/>
            <a:ext cx="4186161" cy="769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r">
              <a:lnSpc>
                <a:spcPct val="100000"/>
              </a:lnSpc>
            </a:pPr>
            <a:r>
              <a:rPr lang="tr-TR" sz="400" dirty="0" smtClean="0">
                <a:solidFill>
                  <a:srgbClr val="113E67"/>
                </a:solidFill>
                <a:latin typeface="Trebuchet MS"/>
                <a:cs typeface="Trebuchet MS"/>
              </a:rPr>
              <a:t>http://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aves.ktu.edu/belduz</a:t>
            </a:r>
            <a:endParaRPr lang="tr-TR" sz="400" dirty="0" smtClean="0">
              <a:solidFill>
                <a:srgbClr val="113E67"/>
              </a:solidFill>
              <a:latin typeface="Trebuchet MS"/>
              <a:cs typeface="Trebuchet MS"/>
            </a:endParaRPr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3157" y="6582233"/>
            <a:ext cx="8944367" cy="275768"/>
          </a:xfrm>
        </p:spPr>
        <p:txBody>
          <a:bodyPr/>
          <a:lstStyle/>
          <a:p>
            <a:r>
              <a:rPr lang="tr-TR" b="1" dirty="0">
                <a:solidFill>
                  <a:srgbClr val="3D79AB"/>
                </a:solidFill>
              </a:rPr>
              <a:t> </a:t>
            </a:r>
            <a:r>
              <a:rPr lang="tr-TR" b="1" dirty="0" err="1">
                <a:solidFill>
                  <a:srgbClr val="3D79AB"/>
                </a:solidFill>
              </a:rPr>
              <a:t>Belduz</a:t>
            </a:r>
            <a:r>
              <a:rPr lang="tr-TR" b="1" dirty="0">
                <a:solidFill>
                  <a:srgbClr val="3D79AB"/>
                </a:solidFill>
              </a:rPr>
              <a:t> A.O. 		</a:t>
            </a:r>
            <a:r>
              <a:rPr lang="en-US" b="1" dirty="0">
                <a:solidFill>
                  <a:srgbClr val="3D79AB"/>
                </a:solidFill>
              </a:rPr>
              <a:t> </a:t>
            </a:r>
            <a:r>
              <a:rPr lang="tr-TR" b="1" dirty="0">
                <a:solidFill>
                  <a:srgbClr val="3D79AB"/>
                </a:solidFill>
              </a:rPr>
              <a:t>AKILLI TASARIM, BİLİMSEL BİR TEORİMİDİR?</a:t>
            </a:r>
          </a:p>
        </p:txBody>
      </p:sp>
      <p:sp>
        <p:nvSpPr>
          <p:cNvPr id="18" name="İçerik Yer Tutucusu 2"/>
          <p:cNvSpPr>
            <a:spLocks noGrp="1"/>
          </p:cNvSpPr>
          <p:nvPr>
            <p:ph idx="1"/>
          </p:nvPr>
        </p:nvSpPr>
        <p:spPr>
          <a:xfrm>
            <a:off x="710812" y="1820481"/>
            <a:ext cx="10677624" cy="4532858"/>
          </a:xfrm>
        </p:spPr>
        <p:txBody>
          <a:bodyPr>
            <a:normAutofit/>
          </a:bodyPr>
          <a:lstStyle/>
          <a:p>
            <a:r>
              <a:rPr lang="tr-TR" dirty="0"/>
              <a:t>Akıllı tasarım” görüşü doğa üstü bir tasarımcıyı (yaratıcıyı) kabul etmiyor ise </a:t>
            </a:r>
          </a:p>
          <a:p>
            <a:pPr lvl="2"/>
            <a:r>
              <a:rPr lang="tr-TR" dirty="0" err="1"/>
              <a:t>Darwinist</a:t>
            </a:r>
            <a:r>
              <a:rPr lang="tr-TR" dirty="0"/>
              <a:t> fikirden farkı «tesadüfi varyasyonların  oluşumu» </a:t>
            </a:r>
          </a:p>
          <a:p>
            <a:pPr marL="857250" lvl="2" indent="0">
              <a:buNone/>
            </a:pPr>
            <a:r>
              <a:rPr lang="tr-TR" dirty="0"/>
              <a:t>     «ve doğal seçilimin yerini akıllı nedensellik», </a:t>
            </a:r>
          </a:p>
          <a:p>
            <a:pPr lvl="2"/>
            <a:r>
              <a:rPr lang="tr-TR" dirty="0"/>
              <a:t>akıllı tasarımın/ajanların </a:t>
            </a:r>
            <a:r>
              <a:rPr lang="tr-TR" dirty="0" smtClean="0"/>
              <a:t>almasıdır</a:t>
            </a:r>
            <a:r>
              <a:rPr lang="tr-TR" dirty="0"/>
              <a:t>”.  </a:t>
            </a:r>
          </a:p>
          <a:p>
            <a:pPr lvl="2"/>
            <a:r>
              <a:rPr lang="tr-TR" dirty="0"/>
              <a:t>Yani tesadüfün yerini akıllı neden alıyor. </a:t>
            </a:r>
            <a:endParaRPr lang="tr-TR" dirty="0" smtClean="0"/>
          </a:p>
          <a:p>
            <a:pPr marL="457200" lvl="1" indent="0">
              <a:buNone/>
            </a:pPr>
            <a:endParaRPr lang="tr-TR" dirty="0" smtClean="0"/>
          </a:p>
          <a:p>
            <a:r>
              <a:rPr lang="tr-TR" dirty="0" smtClean="0"/>
              <a:t>Her </a:t>
            </a:r>
            <a:r>
              <a:rPr lang="tr-TR" dirty="0"/>
              <a:t>ne kadar bazı savunucuları akıllı tasarımı dini bir teori olarak görmese </a:t>
            </a:r>
            <a:r>
              <a:rPr lang="tr-TR" dirty="0" smtClean="0"/>
              <a:t>de; </a:t>
            </a:r>
          </a:p>
          <a:p>
            <a:pPr marL="1085850" lvl="2" indent="-285750"/>
            <a:r>
              <a:rPr lang="tr-TR" dirty="0" smtClean="0"/>
              <a:t>akıllı </a:t>
            </a:r>
            <a:r>
              <a:rPr lang="tr-TR" dirty="0"/>
              <a:t>tasarımın dini imalar içermesi, </a:t>
            </a:r>
            <a:endParaRPr lang="tr-TR" dirty="0" smtClean="0"/>
          </a:p>
          <a:p>
            <a:pPr marL="1085850" lvl="2" indent="-285750"/>
            <a:r>
              <a:rPr lang="tr-TR" dirty="0" smtClean="0"/>
              <a:t>yani </a:t>
            </a:r>
            <a:r>
              <a:rPr lang="tr-TR" dirty="0"/>
              <a:t>yaratıcıyı ima etmesi sebebiyle de Neo-</a:t>
            </a:r>
            <a:r>
              <a:rPr lang="tr-TR" dirty="0" err="1"/>
              <a:t>Darwinistler</a:t>
            </a:r>
            <a:r>
              <a:rPr lang="tr-TR" dirty="0"/>
              <a:t> “akıllı tasarım” fikrini </a:t>
            </a:r>
            <a:r>
              <a:rPr lang="tr-TR" dirty="0" err="1"/>
              <a:t>red</a:t>
            </a:r>
            <a:r>
              <a:rPr lang="tr-TR" dirty="0"/>
              <a:t> ediyor </a:t>
            </a:r>
            <a:endParaRPr lang="tr-TR" dirty="0" smtClean="0"/>
          </a:p>
          <a:p>
            <a:pPr marL="800100" lvl="2" indent="0">
              <a:buNone/>
            </a:pPr>
            <a:r>
              <a:rPr lang="tr-TR" dirty="0" smtClean="0"/>
              <a:t>      ve </a:t>
            </a:r>
            <a:r>
              <a:rPr lang="tr-TR" dirty="0"/>
              <a:t>bilimsel </a:t>
            </a:r>
            <a:r>
              <a:rPr lang="tr-TR" dirty="0" smtClean="0"/>
              <a:t>bulmuyorlar. </a:t>
            </a:r>
          </a:p>
          <a:p>
            <a:pPr marL="1085850" lvl="2" indent="-285750"/>
            <a:r>
              <a:rPr lang="tr-TR" dirty="0" smtClean="0"/>
              <a:t>Çünkü </a:t>
            </a:r>
            <a:r>
              <a:rPr lang="tr-TR" dirty="0"/>
              <a:t>batı da akıllı tasarım teorisini savunan bilim adamları aynı zamanda </a:t>
            </a:r>
            <a:endParaRPr lang="tr-TR" dirty="0" smtClean="0"/>
          </a:p>
          <a:p>
            <a:pPr marL="800100" lvl="2" indent="0">
              <a:buNone/>
            </a:pPr>
            <a:r>
              <a:rPr lang="tr-TR" dirty="0" smtClean="0"/>
              <a:t>      </a:t>
            </a:r>
            <a:r>
              <a:rPr lang="tr-TR" dirty="0" err="1" smtClean="0"/>
              <a:t>hristiyanlık</a:t>
            </a:r>
            <a:r>
              <a:rPr lang="tr-TR" dirty="0" smtClean="0"/>
              <a:t> </a:t>
            </a:r>
            <a:r>
              <a:rPr lang="tr-TR" dirty="0"/>
              <a:t>veya </a:t>
            </a:r>
            <a:r>
              <a:rPr lang="tr-TR" dirty="0" err="1"/>
              <a:t>yahudilik</a:t>
            </a:r>
            <a:r>
              <a:rPr lang="tr-TR" dirty="0"/>
              <a:t> inancına da sahip olup, yaratıcıyı da kabul etmektedirler</a:t>
            </a:r>
            <a:r>
              <a:rPr lang="tr-TR" dirty="0" smtClean="0"/>
              <a:t>.</a:t>
            </a:r>
          </a:p>
          <a:p>
            <a:pPr lvl="1"/>
            <a:endParaRPr lang="tr-TR" dirty="0" smtClean="0"/>
          </a:p>
          <a:p>
            <a:pPr marL="0" indent="0">
              <a:buNone/>
            </a:pPr>
            <a:endParaRPr lang="tr-TR" dirty="0" smtClean="0"/>
          </a:p>
        </p:txBody>
      </p:sp>
      <p:sp>
        <p:nvSpPr>
          <p:cNvPr id="22" name="Başlık 7"/>
          <p:cNvSpPr>
            <a:spLocks noGrp="1"/>
          </p:cNvSpPr>
          <p:nvPr>
            <p:ph type="title"/>
          </p:nvPr>
        </p:nvSpPr>
        <p:spPr>
          <a:xfrm>
            <a:off x="700268" y="1063361"/>
            <a:ext cx="11348977" cy="471728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i="1" dirty="0" smtClean="0"/>
              <a:t>Akıllı </a:t>
            </a:r>
            <a:r>
              <a:rPr lang="tr-TR" b="1" i="1" dirty="0"/>
              <a:t>tasarım, bir dini taraftarlık mı </a:t>
            </a:r>
            <a:r>
              <a:rPr lang="tr-TR" b="1" i="1" dirty="0" err="1"/>
              <a:t>dır</a:t>
            </a:r>
            <a:r>
              <a:rPr lang="tr-TR" b="1" i="1" dirty="0"/>
              <a:t>? </a:t>
            </a:r>
            <a:endParaRPr lang="tr-TR" sz="2200" i="1" dirty="0"/>
          </a:p>
        </p:txBody>
      </p:sp>
      <p:sp>
        <p:nvSpPr>
          <p:cNvPr id="17" name="Dikdörtgen 16"/>
          <p:cNvSpPr/>
          <p:nvPr/>
        </p:nvSpPr>
        <p:spPr>
          <a:xfrm>
            <a:off x="1426546" y="6296841"/>
            <a:ext cx="102222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tr-TR" sz="700" u="sng" dirty="0">
                <a:hlinkClick r:id="rId4"/>
              </a:rPr>
              <a:t>[URL]</a:t>
            </a:r>
            <a:r>
              <a:rPr lang="tr-TR" sz="700" u="sng" dirty="0"/>
              <a:t> </a:t>
            </a:r>
            <a:r>
              <a:rPr lang="tr-TR" sz="700" u="sng" dirty="0">
                <a:hlinkClick r:id="rId5"/>
              </a:rPr>
              <a:t>https://intelligentdesign.org/whatisid/</a:t>
            </a:r>
            <a:endParaRPr lang="tr-TR" sz="700" dirty="0">
              <a:solidFill>
                <a:srgbClr val="1B1E12"/>
              </a:solidFill>
            </a:endParaRPr>
          </a:p>
          <a:p>
            <a:r>
              <a:rPr lang="tr-TR" sz="700" b="1" dirty="0" err="1" smtClean="0"/>
              <a:t>Article</a:t>
            </a:r>
            <a:r>
              <a:rPr lang="tr-TR" sz="700" b="1" dirty="0" smtClean="0"/>
              <a:t> </a:t>
            </a:r>
            <a:r>
              <a:rPr lang="tr-TR" sz="700" i="1" dirty="0"/>
              <a:t>in </a:t>
            </a:r>
            <a:r>
              <a:rPr lang="tr-TR" sz="700" dirty="0" err="1"/>
              <a:t>Biochemist</a:t>
            </a:r>
            <a:r>
              <a:rPr lang="tr-TR" sz="700" dirty="0"/>
              <a:t> · </a:t>
            </a:r>
            <a:r>
              <a:rPr lang="tr-TR" sz="700" dirty="0" err="1"/>
              <a:t>February</a:t>
            </a:r>
            <a:r>
              <a:rPr lang="tr-TR" sz="700" dirty="0"/>
              <a:t> 2007 DOI: 10.1042/BIO02901028 </a:t>
            </a:r>
            <a:r>
              <a:rPr lang="tr-TR" sz="700" dirty="0" err="1"/>
              <a:t>Intelligent</a:t>
            </a:r>
            <a:r>
              <a:rPr lang="tr-TR" sz="700" dirty="0"/>
              <a:t> </a:t>
            </a:r>
            <a:r>
              <a:rPr lang="tr-TR" sz="700" dirty="0" err="1"/>
              <a:t>design</a:t>
            </a:r>
            <a:r>
              <a:rPr lang="tr-TR" sz="700" dirty="0"/>
              <a:t> </a:t>
            </a:r>
            <a:r>
              <a:rPr lang="tr-TR" sz="700" dirty="0" err="1"/>
              <a:t>theory</a:t>
            </a:r>
            <a:r>
              <a:rPr lang="tr-TR" sz="700" dirty="0"/>
              <a:t>: New </a:t>
            </a:r>
            <a:r>
              <a:rPr lang="tr-TR" sz="700" dirty="0" err="1"/>
              <a:t>hypothesis</a:t>
            </a:r>
            <a:r>
              <a:rPr lang="tr-TR" sz="700" dirty="0"/>
              <a:t> </a:t>
            </a:r>
            <a:r>
              <a:rPr lang="tr-TR" sz="700" dirty="0" err="1"/>
              <a:t>or</a:t>
            </a:r>
            <a:r>
              <a:rPr lang="tr-TR" sz="700" dirty="0"/>
              <a:t> </a:t>
            </a:r>
            <a:r>
              <a:rPr lang="tr-TR" sz="700" dirty="0" err="1"/>
              <a:t>old</a:t>
            </a:r>
            <a:r>
              <a:rPr lang="tr-TR" sz="700" dirty="0"/>
              <a:t> idea in a </a:t>
            </a:r>
            <a:r>
              <a:rPr lang="tr-TR" sz="700" dirty="0" err="1"/>
              <a:t>new</a:t>
            </a:r>
            <a:r>
              <a:rPr lang="tr-TR" sz="700" dirty="0"/>
              <a:t> </a:t>
            </a:r>
            <a:r>
              <a:rPr lang="tr-TR" sz="700" dirty="0" err="1"/>
              <a:t>guise</a:t>
            </a:r>
            <a:r>
              <a:rPr lang="tr-TR" sz="700" dirty="0" smtClean="0"/>
              <a:t>?</a:t>
            </a:r>
          </a:p>
          <a:p>
            <a:pPr lvl="0"/>
            <a:r>
              <a:rPr lang="tr-TR" sz="700" dirty="0" err="1" smtClean="0"/>
              <a:t>Dembski</a:t>
            </a:r>
            <a:r>
              <a:rPr lang="tr-TR" sz="700" dirty="0"/>
              <a:t>, W.A. (2002) </a:t>
            </a:r>
            <a:r>
              <a:rPr lang="tr-TR" sz="700" i="1" dirty="0" err="1"/>
              <a:t>Intelligent</a:t>
            </a:r>
            <a:r>
              <a:rPr lang="tr-TR" sz="700" i="1" dirty="0"/>
              <a:t> Design: </a:t>
            </a:r>
            <a:r>
              <a:rPr lang="tr-TR" sz="700" i="1" dirty="0" err="1"/>
              <a:t>The</a:t>
            </a:r>
            <a:r>
              <a:rPr lang="tr-TR" sz="700" i="1" dirty="0"/>
              <a:t> Bridge </a:t>
            </a:r>
            <a:r>
              <a:rPr lang="tr-TR" sz="700" i="1" dirty="0" err="1"/>
              <a:t>Between</a:t>
            </a:r>
            <a:r>
              <a:rPr lang="tr-TR" sz="700" i="1" dirty="0"/>
              <a:t> </a:t>
            </a:r>
            <a:r>
              <a:rPr lang="tr-TR" sz="700" i="1" dirty="0" err="1"/>
              <a:t>Science</a:t>
            </a:r>
            <a:r>
              <a:rPr lang="tr-TR" sz="700" i="1" dirty="0"/>
              <a:t> </a:t>
            </a:r>
            <a:r>
              <a:rPr lang="tr-TR" sz="700" i="1" dirty="0" err="1"/>
              <a:t>and</a:t>
            </a:r>
            <a:r>
              <a:rPr lang="tr-TR" sz="700" i="1" dirty="0"/>
              <a:t> </a:t>
            </a:r>
            <a:r>
              <a:rPr lang="tr-TR" sz="700" i="1" dirty="0" err="1"/>
              <a:t>Theology</a:t>
            </a:r>
            <a:r>
              <a:rPr lang="tr-TR" sz="700" dirty="0"/>
              <a:t>, </a:t>
            </a:r>
            <a:r>
              <a:rPr lang="tr-TR" sz="700" dirty="0" err="1"/>
              <a:t>InterVarsity</a:t>
            </a:r>
            <a:r>
              <a:rPr lang="tr-TR" sz="700" dirty="0"/>
              <a:t> </a:t>
            </a:r>
            <a:r>
              <a:rPr lang="tr-TR" sz="700" dirty="0" err="1"/>
              <a:t>Press</a:t>
            </a:r>
            <a:r>
              <a:rPr lang="tr-TR" sz="700" dirty="0"/>
              <a:t>, </a:t>
            </a:r>
            <a:r>
              <a:rPr lang="tr-TR" sz="700" dirty="0" err="1"/>
              <a:t>Downes</a:t>
            </a:r>
            <a:r>
              <a:rPr lang="tr-TR" sz="700" dirty="0"/>
              <a:t> </a:t>
            </a:r>
            <a:r>
              <a:rPr lang="tr-TR" sz="700" dirty="0" err="1"/>
              <a:t>Grove</a:t>
            </a:r>
            <a:r>
              <a:rPr lang="tr-TR" sz="700" dirty="0"/>
              <a:t>, IL, U.S.A.</a:t>
            </a:r>
          </a:p>
          <a:p>
            <a:endParaRPr lang="tr-TR" sz="700" dirty="0">
              <a:solidFill>
                <a:srgbClr val="1B1E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4418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4"/>
          <p:cNvSpPr/>
          <p:nvPr/>
        </p:nvSpPr>
        <p:spPr>
          <a:xfrm>
            <a:off x="85292" y="209372"/>
            <a:ext cx="12032954" cy="220397"/>
          </a:xfrm>
          <a:custGeom>
            <a:avLst/>
            <a:gdLst/>
            <a:ahLst/>
            <a:cxnLst/>
            <a:rect l="l" t="t" r="r" b="b"/>
            <a:pathLst>
              <a:path w="10160000" h="2400300">
                <a:moveTo>
                  <a:pt x="0" y="2400300"/>
                </a:moveTo>
                <a:lnTo>
                  <a:pt x="10160000" y="2400300"/>
                </a:lnTo>
                <a:lnTo>
                  <a:pt x="10160000" y="0"/>
                </a:lnTo>
                <a:lnTo>
                  <a:pt x="0" y="0"/>
                </a:lnTo>
                <a:lnTo>
                  <a:pt x="0" y="2400300"/>
                </a:lnTo>
                <a:close/>
              </a:path>
            </a:pathLst>
          </a:custGeom>
          <a:solidFill>
            <a:srgbClr val="188DC0"/>
          </a:solidFill>
        </p:spPr>
        <p:txBody>
          <a:bodyPr wrap="square" lIns="0" tIns="0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1" name="object 3"/>
          <p:cNvSpPr/>
          <p:nvPr/>
        </p:nvSpPr>
        <p:spPr>
          <a:xfrm>
            <a:off x="85292" y="669354"/>
            <a:ext cx="12032954" cy="220397"/>
          </a:xfrm>
          <a:custGeom>
            <a:avLst/>
            <a:gdLst/>
            <a:ahLst/>
            <a:cxnLst/>
            <a:rect l="l" t="t" r="r" b="b"/>
            <a:pathLst>
              <a:path w="9347200" h="114300">
                <a:moveTo>
                  <a:pt x="0" y="114300"/>
                </a:moveTo>
                <a:lnTo>
                  <a:pt x="9347200" y="114300"/>
                </a:lnTo>
                <a:lnTo>
                  <a:pt x="9347200" y="0"/>
                </a:lnTo>
                <a:lnTo>
                  <a:pt x="0" y="0"/>
                </a:lnTo>
                <a:lnTo>
                  <a:pt x="0" y="114300"/>
                </a:lnTo>
                <a:close/>
              </a:path>
            </a:pathLst>
          </a:custGeom>
          <a:solidFill>
            <a:srgbClr val="113F67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" name="object 4"/>
          <p:cNvSpPr/>
          <p:nvPr/>
        </p:nvSpPr>
        <p:spPr>
          <a:xfrm>
            <a:off x="305088" y="368915"/>
            <a:ext cx="595090" cy="57733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" name="object 2"/>
          <p:cNvSpPr txBox="1"/>
          <p:nvPr/>
        </p:nvSpPr>
        <p:spPr>
          <a:xfrm>
            <a:off x="979908" y="430025"/>
            <a:ext cx="5557758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Karadeniz Technical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University</a:t>
            </a:r>
            <a:endParaRPr lang="tr-TR" sz="500" dirty="0" smtClean="0">
              <a:solidFill>
                <a:srgbClr val="113E67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Department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of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Biology</a:t>
            </a:r>
            <a:endParaRPr lang="tr-TR" sz="500" dirty="0" smtClean="0">
              <a:solidFill>
                <a:srgbClr val="113E67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Molecular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Biology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Laboratory</a:t>
            </a:r>
            <a:endParaRPr sz="500" dirty="0">
              <a:latin typeface="Trebuchet MS"/>
              <a:cs typeface="Trebuchet MS"/>
            </a:endParaRPr>
          </a:p>
        </p:txBody>
      </p:sp>
      <p:sp>
        <p:nvSpPr>
          <p:cNvPr id="15" name="object 2"/>
          <p:cNvSpPr txBox="1"/>
          <p:nvPr/>
        </p:nvSpPr>
        <p:spPr>
          <a:xfrm>
            <a:off x="7904617" y="494909"/>
            <a:ext cx="4186161" cy="769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r">
              <a:lnSpc>
                <a:spcPct val="100000"/>
              </a:lnSpc>
            </a:pPr>
            <a:r>
              <a:rPr lang="tr-TR" sz="400" dirty="0" smtClean="0">
                <a:solidFill>
                  <a:srgbClr val="113E67"/>
                </a:solidFill>
                <a:latin typeface="Trebuchet MS"/>
                <a:cs typeface="Trebuchet MS"/>
              </a:rPr>
              <a:t>http://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aves.ktu.edu/belduz</a:t>
            </a:r>
            <a:endParaRPr lang="tr-TR" sz="400" dirty="0" smtClean="0">
              <a:solidFill>
                <a:srgbClr val="113E67"/>
              </a:solidFill>
              <a:latin typeface="Trebuchet MS"/>
              <a:cs typeface="Trebuchet MS"/>
            </a:endParaRPr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3157" y="6582233"/>
            <a:ext cx="8944367" cy="275768"/>
          </a:xfrm>
        </p:spPr>
        <p:txBody>
          <a:bodyPr/>
          <a:lstStyle/>
          <a:p>
            <a:r>
              <a:rPr lang="tr-TR" b="1" dirty="0">
                <a:solidFill>
                  <a:srgbClr val="3D79AB"/>
                </a:solidFill>
              </a:rPr>
              <a:t> </a:t>
            </a:r>
            <a:r>
              <a:rPr lang="tr-TR" b="1" dirty="0" err="1">
                <a:solidFill>
                  <a:srgbClr val="3D79AB"/>
                </a:solidFill>
              </a:rPr>
              <a:t>Belduz</a:t>
            </a:r>
            <a:r>
              <a:rPr lang="tr-TR" b="1" dirty="0">
                <a:solidFill>
                  <a:srgbClr val="3D79AB"/>
                </a:solidFill>
              </a:rPr>
              <a:t> A.O. 		</a:t>
            </a:r>
            <a:r>
              <a:rPr lang="en-US" b="1" dirty="0">
                <a:solidFill>
                  <a:srgbClr val="3D79AB"/>
                </a:solidFill>
              </a:rPr>
              <a:t> </a:t>
            </a:r>
            <a:r>
              <a:rPr lang="tr-TR" b="1" dirty="0">
                <a:solidFill>
                  <a:srgbClr val="3D79AB"/>
                </a:solidFill>
              </a:rPr>
              <a:t>AKILLI TASARIM, BİLİMSEL BİR TEORİMİDİR?</a:t>
            </a:r>
          </a:p>
        </p:txBody>
      </p:sp>
      <p:sp>
        <p:nvSpPr>
          <p:cNvPr id="18" name="İçerik Yer Tutucusu 2"/>
          <p:cNvSpPr>
            <a:spLocks noGrp="1"/>
          </p:cNvSpPr>
          <p:nvPr>
            <p:ph idx="1"/>
          </p:nvPr>
        </p:nvSpPr>
        <p:spPr>
          <a:xfrm>
            <a:off x="710812" y="1961805"/>
            <a:ext cx="10677624" cy="4391534"/>
          </a:xfrm>
        </p:spPr>
        <p:txBody>
          <a:bodyPr>
            <a:normAutofit fontScale="92500" lnSpcReduction="10000"/>
          </a:bodyPr>
          <a:lstStyle/>
          <a:p>
            <a:r>
              <a:rPr lang="tr-TR" dirty="0"/>
              <a:t>Akıllı tasarım, </a:t>
            </a:r>
            <a:r>
              <a:rPr lang="tr-TR" dirty="0" err="1"/>
              <a:t>yaratılışçılığın</a:t>
            </a:r>
            <a:r>
              <a:rPr lang="tr-TR" dirty="0"/>
              <a:t> daha yeni bir versiyonu mudur? </a:t>
            </a:r>
            <a:endParaRPr lang="tr-TR" dirty="0" smtClean="0"/>
          </a:p>
          <a:p>
            <a:pPr lvl="1"/>
            <a:r>
              <a:rPr lang="tr-TR" dirty="0" smtClean="0"/>
              <a:t>Birçok </a:t>
            </a:r>
            <a:r>
              <a:rPr lang="tr-TR" dirty="0"/>
              <a:t>yaradılışçı, </a:t>
            </a:r>
            <a:r>
              <a:rPr lang="tr-TR" dirty="0" err="1"/>
              <a:t>yaradılışçılığın</a:t>
            </a:r>
            <a:r>
              <a:rPr lang="tr-TR" dirty="0"/>
              <a:t> özü olan işi yapmadığını, </a:t>
            </a:r>
            <a:endParaRPr lang="tr-TR" dirty="0" smtClean="0"/>
          </a:p>
          <a:p>
            <a:pPr lvl="1"/>
            <a:r>
              <a:rPr lang="tr-TR" dirty="0" smtClean="0"/>
              <a:t>dini </a:t>
            </a:r>
            <a:r>
              <a:rPr lang="tr-TR" dirty="0"/>
              <a:t>kitapları ve </a:t>
            </a:r>
            <a:r>
              <a:rPr lang="tr-TR" dirty="0" smtClean="0"/>
              <a:t>inançları </a:t>
            </a:r>
            <a:r>
              <a:rPr lang="tr-TR" dirty="0"/>
              <a:t>savunmadığı gerekçesiyle </a:t>
            </a:r>
            <a:endParaRPr lang="tr-TR" dirty="0" smtClean="0"/>
          </a:p>
          <a:p>
            <a:pPr lvl="1"/>
            <a:r>
              <a:rPr lang="tr-TR" dirty="0" smtClean="0"/>
              <a:t>“</a:t>
            </a:r>
            <a:r>
              <a:rPr lang="tr-TR" dirty="0"/>
              <a:t>akıllı tasarım” teorisini </a:t>
            </a:r>
            <a:r>
              <a:rPr lang="tr-TR" dirty="0" smtClean="0"/>
              <a:t>eleştirmektedir. </a:t>
            </a:r>
            <a:endParaRPr lang="tr-TR" dirty="0"/>
          </a:p>
          <a:p>
            <a:r>
              <a:rPr lang="tr-TR" dirty="0"/>
              <a:t>Akıllı tasarım teorisi, canlıların oluşumunun akıllı bir tasarımla yapıldığı tezini savunur.  </a:t>
            </a:r>
            <a:endParaRPr lang="tr-TR" dirty="0" smtClean="0"/>
          </a:p>
          <a:p>
            <a:pPr lvl="1"/>
            <a:r>
              <a:rPr lang="tr-TR" dirty="0" smtClean="0"/>
              <a:t>Akıllı </a:t>
            </a:r>
            <a:r>
              <a:rPr lang="tr-TR" dirty="0"/>
              <a:t>tasarımcının doğal ya da doğaüstü bir güç olup olmadığı konusuna odaklanmaz. </a:t>
            </a:r>
            <a:endParaRPr lang="tr-TR" dirty="0" smtClean="0"/>
          </a:p>
          <a:p>
            <a:pPr lvl="1"/>
            <a:r>
              <a:rPr lang="tr-TR" dirty="0" smtClean="0"/>
              <a:t>Bazı </a:t>
            </a:r>
            <a:r>
              <a:rPr lang="tr-TR" dirty="0"/>
              <a:t>akıllı tasarımcılar eğer akıllı tasarımın doğaüstü olduğu ortaya çıkarsa, </a:t>
            </a:r>
            <a:endParaRPr lang="tr-TR" dirty="0" smtClean="0"/>
          </a:p>
          <a:p>
            <a:pPr lvl="1"/>
            <a:r>
              <a:rPr lang="tr-TR" dirty="0" smtClean="0"/>
              <a:t>bunu </a:t>
            </a:r>
            <a:r>
              <a:rPr lang="tr-TR" dirty="0"/>
              <a:t>bilimin dışında olan bir belirleme olarak kabul eder. </a:t>
            </a:r>
            <a:endParaRPr lang="tr-TR" dirty="0" smtClean="0"/>
          </a:p>
          <a:p>
            <a:r>
              <a:rPr lang="tr-TR" dirty="0" smtClean="0">
                <a:solidFill>
                  <a:srgbClr val="FF0000"/>
                </a:solidFill>
              </a:rPr>
              <a:t>Ama </a:t>
            </a:r>
            <a:r>
              <a:rPr lang="tr-TR" dirty="0" err="1">
                <a:solidFill>
                  <a:srgbClr val="FF0000"/>
                </a:solidFill>
              </a:rPr>
              <a:t>akıla</a:t>
            </a:r>
            <a:r>
              <a:rPr lang="tr-TR" dirty="0">
                <a:solidFill>
                  <a:srgbClr val="FF0000"/>
                </a:solidFill>
              </a:rPr>
              <a:t> ihtiyaç duymanız bilimin dışında bir </a:t>
            </a:r>
            <a:r>
              <a:rPr lang="tr-TR" dirty="0" err="1">
                <a:solidFill>
                  <a:srgbClr val="FF0000"/>
                </a:solidFill>
              </a:rPr>
              <a:t>tesbit</a:t>
            </a:r>
            <a:r>
              <a:rPr lang="tr-TR" dirty="0">
                <a:solidFill>
                  <a:srgbClr val="FF0000"/>
                </a:solidFill>
              </a:rPr>
              <a:t> değildir</a:t>
            </a:r>
            <a:r>
              <a:rPr lang="tr-TR" dirty="0"/>
              <a:t>. </a:t>
            </a:r>
            <a:endParaRPr lang="tr-TR" dirty="0" smtClean="0"/>
          </a:p>
          <a:p>
            <a:pPr lvl="1"/>
            <a:r>
              <a:rPr lang="tr-TR" dirty="0" smtClean="0"/>
              <a:t>Bir </a:t>
            </a:r>
            <a:r>
              <a:rPr lang="tr-TR" dirty="0"/>
              <a:t>mağara duvarına yapılan bir çizimin </a:t>
            </a:r>
            <a:endParaRPr lang="tr-TR" dirty="0" smtClean="0"/>
          </a:p>
          <a:p>
            <a:pPr lvl="1"/>
            <a:r>
              <a:rPr lang="tr-TR" dirty="0" smtClean="0"/>
              <a:t>tarih </a:t>
            </a:r>
            <a:r>
              <a:rPr lang="tr-TR" dirty="0"/>
              <a:t>öncesi mağara adamlarının bir resmi mi </a:t>
            </a:r>
            <a:endParaRPr lang="tr-TR" dirty="0" smtClean="0"/>
          </a:p>
          <a:p>
            <a:pPr lvl="1"/>
            <a:r>
              <a:rPr lang="tr-TR" dirty="0" smtClean="0"/>
              <a:t>yoksa </a:t>
            </a:r>
            <a:r>
              <a:rPr lang="tr-TR" dirty="0"/>
              <a:t>duvardaki doğal erozyon ve kimyanın bir ürünü mü olduğuna karar vermek gibi, </a:t>
            </a:r>
            <a:endParaRPr lang="tr-TR" dirty="0" smtClean="0"/>
          </a:p>
          <a:p>
            <a:pPr marL="457200" lvl="1" indent="0">
              <a:buNone/>
            </a:pPr>
            <a:r>
              <a:rPr lang="tr-TR" dirty="0" smtClean="0"/>
              <a:t>     </a:t>
            </a:r>
            <a:r>
              <a:rPr lang="tr-TR" dirty="0" smtClean="0">
                <a:solidFill>
                  <a:srgbClr val="FF0000"/>
                </a:solidFill>
              </a:rPr>
              <a:t>bilimin </a:t>
            </a:r>
            <a:r>
              <a:rPr lang="tr-TR" dirty="0">
                <a:solidFill>
                  <a:srgbClr val="FF0000"/>
                </a:solidFill>
              </a:rPr>
              <a:t>olağan </a:t>
            </a:r>
            <a:r>
              <a:rPr lang="tr-TR" dirty="0" smtClean="0">
                <a:solidFill>
                  <a:srgbClr val="FF0000"/>
                </a:solidFill>
              </a:rPr>
              <a:t>işidir</a:t>
            </a:r>
            <a:r>
              <a:rPr lang="tr-TR" dirty="0" smtClean="0"/>
              <a:t>. </a:t>
            </a:r>
            <a:endParaRPr lang="tr-TR" dirty="0"/>
          </a:p>
          <a:p>
            <a:pPr lvl="1"/>
            <a:endParaRPr lang="tr-TR" dirty="0" smtClean="0"/>
          </a:p>
          <a:p>
            <a:pPr marL="0" indent="0">
              <a:buNone/>
            </a:pPr>
            <a:endParaRPr lang="tr-TR" dirty="0" smtClean="0"/>
          </a:p>
        </p:txBody>
      </p:sp>
      <p:sp>
        <p:nvSpPr>
          <p:cNvPr id="22" name="Başlık 7"/>
          <p:cNvSpPr>
            <a:spLocks noGrp="1"/>
          </p:cNvSpPr>
          <p:nvPr>
            <p:ph type="title"/>
          </p:nvPr>
        </p:nvSpPr>
        <p:spPr>
          <a:xfrm>
            <a:off x="700268" y="1063361"/>
            <a:ext cx="11348977" cy="471728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i="1" dirty="0" smtClean="0"/>
              <a:t>Akıllı </a:t>
            </a:r>
            <a:r>
              <a:rPr lang="tr-TR" b="1" i="1" dirty="0"/>
              <a:t>tasarım, bir dini taraftarlık mı </a:t>
            </a:r>
            <a:r>
              <a:rPr lang="tr-TR" b="1" i="1" dirty="0" err="1"/>
              <a:t>dır</a:t>
            </a:r>
            <a:r>
              <a:rPr lang="tr-TR" b="1" i="1" dirty="0"/>
              <a:t>? </a:t>
            </a:r>
            <a:endParaRPr lang="tr-TR" sz="2200" i="1" dirty="0"/>
          </a:p>
        </p:txBody>
      </p:sp>
      <p:sp>
        <p:nvSpPr>
          <p:cNvPr id="19" name="Dikdörtgen 18"/>
          <p:cNvSpPr/>
          <p:nvPr/>
        </p:nvSpPr>
        <p:spPr>
          <a:xfrm>
            <a:off x="1175728" y="6351569"/>
            <a:ext cx="1002182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tr-TR" sz="800" u="sng" dirty="0" smtClean="0">
                <a:hlinkClick r:id="rId4"/>
              </a:rPr>
              <a:t>[URL]</a:t>
            </a:r>
            <a:r>
              <a:rPr lang="tr-TR" sz="800" dirty="0" smtClean="0"/>
              <a:t> </a:t>
            </a:r>
            <a:r>
              <a:rPr lang="tr-TR" sz="600" u="sng" dirty="0" smtClean="0">
                <a:hlinkClick r:id="rId5"/>
              </a:rPr>
              <a:t>https</a:t>
            </a:r>
            <a:r>
              <a:rPr lang="tr-TR" sz="600" u="sng" dirty="0">
                <a:hlinkClick r:id="rId5"/>
              </a:rPr>
              <a:t>://www.google.com/url?sa=t&amp;rct=j&amp;q=&amp;esrc=s&amp;source=web&amp;cd=&amp;cad=rja&amp;uact=8&amp;ved=2ahUKEwj8zNGixsnzAhUBgv0HHa_VC04QFnoECBIQAw&amp;url=https%3A%2F%2Ftr.wikipedia.org%2Fwiki%2FEvrim&amp;usg=AOvVaw3VhS2RuUVTGrDBpO_vsyeP</a:t>
            </a:r>
            <a:r>
              <a:rPr lang="tr-TR" sz="600" dirty="0"/>
              <a:t> </a:t>
            </a:r>
          </a:p>
          <a:p>
            <a:pPr lvl="0"/>
            <a:endParaRPr lang="tr-TR" sz="800" dirty="0"/>
          </a:p>
        </p:txBody>
      </p:sp>
    </p:spTree>
    <p:extLst>
      <p:ext uri="{BB962C8B-B14F-4D97-AF65-F5344CB8AC3E}">
        <p14:creationId xmlns:p14="http://schemas.microsoft.com/office/powerpoint/2010/main" val="2919076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4"/>
          <p:cNvSpPr/>
          <p:nvPr/>
        </p:nvSpPr>
        <p:spPr>
          <a:xfrm>
            <a:off x="85292" y="209372"/>
            <a:ext cx="12032954" cy="220397"/>
          </a:xfrm>
          <a:custGeom>
            <a:avLst/>
            <a:gdLst/>
            <a:ahLst/>
            <a:cxnLst/>
            <a:rect l="l" t="t" r="r" b="b"/>
            <a:pathLst>
              <a:path w="10160000" h="2400300">
                <a:moveTo>
                  <a:pt x="0" y="2400300"/>
                </a:moveTo>
                <a:lnTo>
                  <a:pt x="10160000" y="2400300"/>
                </a:lnTo>
                <a:lnTo>
                  <a:pt x="10160000" y="0"/>
                </a:lnTo>
                <a:lnTo>
                  <a:pt x="0" y="0"/>
                </a:lnTo>
                <a:lnTo>
                  <a:pt x="0" y="2400300"/>
                </a:lnTo>
                <a:close/>
              </a:path>
            </a:pathLst>
          </a:custGeom>
          <a:solidFill>
            <a:srgbClr val="188DC0"/>
          </a:solidFill>
        </p:spPr>
        <p:txBody>
          <a:bodyPr wrap="square" lIns="0" tIns="0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1" name="object 3"/>
          <p:cNvSpPr/>
          <p:nvPr/>
        </p:nvSpPr>
        <p:spPr>
          <a:xfrm>
            <a:off x="85292" y="669354"/>
            <a:ext cx="12032954" cy="220397"/>
          </a:xfrm>
          <a:custGeom>
            <a:avLst/>
            <a:gdLst/>
            <a:ahLst/>
            <a:cxnLst/>
            <a:rect l="l" t="t" r="r" b="b"/>
            <a:pathLst>
              <a:path w="9347200" h="114300">
                <a:moveTo>
                  <a:pt x="0" y="114300"/>
                </a:moveTo>
                <a:lnTo>
                  <a:pt x="9347200" y="114300"/>
                </a:lnTo>
                <a:lnTo>
                  <a:pt x="9347200" y="0"/>
                </a:lnTo>
                <a:lnTo>
                  <a:pt x="0" y="0"/>
                </a:lnTo>
                <a:lnTo>
                  <a:pt x="0" y="114300"/>
                </a:lnTo>
                <a:close/>
              </a:path>
            </a:pathLst>
          </a:custGeom>
          <a:solidFill>
            <a:srgbClr val="113F67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" name="object 4"/>
          <p:cNvSpPr/>
          <p:nvPr/>
        </p:nvSpPr>
        <p:spPr>
          <a:xfrm>
            <a:off x="305088" y="368915"/>
            <a:ext cx="595090" cy="57733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" name="object 2"/>
          <p:cNvSpPr txBox="1"/>
          <p:nvPr/>
        </p:nvSpPr>
        <p:spPr>
          <a:xfrm>
            <a:off x="979908" y="430025"/>
            <a:ext cx="5557758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Karadeniz Technical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University</a:t>
            </a:r>
            <a:endParaRPr lang="tr-TR" sz="500" dirty="0" smtClean="0">
              <a:solidFill>
                <a:srgbClr val="113E67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Department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of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Biology</a:t>
            </a:r>
            <a:endParaRPr lang="tr-TR" sz="500" dirty="0" smtClean="0">
              <a:solidFill>
                <a:srgbClr val="113E67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Molecular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Biology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Laboratory</a:t>
            </a:r>
            <a:endParaRPr sz="500" dirty="0">
              <a:latin typeface="Trebuchet MS"/>
              <a:cs typeface="Trebuchet MS"/>
            </a:endParaRPr>
          </a:p>
        </p:txBody>
      </p:sp>
      <p:sp>
        <p:nvSpPr>
          <p:cNvPr id="15" name="object 2"/>
          <p:cNvSpPr txBox="1"/>
          <p:nvPr/>
        </p:nvSpPr>
        <p:spPr>
          <a:xfrm>
            <a:off x="7904617" y="494909"/>
            <a:ext cx="4186161" cy="769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r">
              <a:lnSpc>
                <a:spcPct val="100000"/>
              </a:lnSpc>
            </a:pPr>
            <a:r>
              <a:rPr lang="tr-TR" sz="400" dirty="0" smtClean="0">
                <a:solidFill>
                  <a:srgbClr val="113E67"/>
                </a:solidFill>
                <a:latin typeface="Trebuchet MS"/>
                <a:cs typeface="Trebuchet MS"/>
              </a:rPr>
              <a:t>http://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aves.ktu.edu/belduz</a:t>
            </a:r>
            <a:endParaRPr lang="tr-TR" sz="400" dirty="0" smtClean="0">
              <a:solidFill>
                <a:srgbClr val="113E67"/>
              </a:solidFill>
              <a:latin typeface="Trebuchet MS"/>
              <a:cs typeface="Trebuchet MS"/>
            </a:endParaRPr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3157" y="6582233"/>
            <a:ext cx="8944367" cy="275768"/>
          </a:xfrm>
        </p:spPr>
        <p:txBody>
          <a:bodyPr/>
          <a:lstStyle/>
          <a:p>
            <a:r>
              <a:rPr lang="tr-TR" b="1" dirty="0">
                <a:solidFill>
                  <a:srgbClr val="3D79AB"/>
                </a:solidFill>
              </a:rPr>
              <a:t> </a:t>
            </a:r>
            <a:r>
              <a:rPr lang="tr-TR" b="1" dirty="0" err="1">
                <a:solidFill>
                  <a:srgbClr val="3D79AB"/>
                </a:solidFill>
              </a:rPr>
              <a:t>Belduz</a:t>
            </a:r>
            <a:r>
              <a:rPr lang="tr-TR" b="1" dirty="0">
                <a:solidFill>
                  <a:srgbClr val="3D79AB"/>
                </a:solidFill>
              </a:rPr>
              <a:t> A.O. 		</a:t>
            </a:r>
            <a:r>
              <a:rPr lang="en-US" b="1" dirty="0">
                <a:solidFill>
                  <a:srgbClr val="3D79AB"/>
                </a:solidFill>
              </a:rPr>
              <a:t> </a:t>
            </a:r>
            <a:r>
              <a:rPr lang="tr-TR" b="1" dirty="0">
                <a:solidFill>
                  <a:srgbClr val="3D79AB"/>
                </a:solidFill>
              </a:rPr>
              <a:t>AKILLI TASARIM, BİLİMSEL BİR TEORİMİDİR?</a:t>
            </a:r>
          </a:p>
        </p:txBody>
      </p:sp>
      <p:sp>
        <p:nvSpPr>
          <p:cNvPr id="18" name="İçerik Yer Tutucusu 2"/>
          <p:cNvSpPr>
            <a:spLocks noGrp="1"/>
          </p:cNvSpPr>
          <p:nvPr>
            <p:ph idx="1"/>
          </p:nvPr>
        </p:nvSpPr>
        <p:spPr>
          <a:xfrm>
            <a:off x="710812" y="1961805"/>
            <a:ext cx="10677624" cy="4391534"/>
          </a:xfrm>
        </p:spPr>
        <p:txBody>
          <a:bodyPr>
            <a:normAutofit/>
          </a:bodyPr>
          <a:lstStyle/>
          <a:p>
            <a:r>
              <a:rPr lang="tr-TR" dirty="0" err="1"/>
              <a:t>Phillip</a:t>
            </a:r>
            <a:r>
              <a:rPr lang="tr-TR" dirty="0"/>
              <a:t> </a:t>
            </a:r>
            <a:r>
              <a:rPr lang="tr-TR" dirty="0" smtClean="0"/>
              <a:t>Johnson şöyle diyor; </a:t>
            </a:r>
          </a:p>
          <a:p>
            <a:pPr lvl="1"/>
            <a:r>
              <a:rPr lang="tr-TR" dirty="0" smtClean="0"/>
              <a:t>"</a:t>
            </a:r>
            <a:r>
              <a:rPr lang="tr-TR" dirty="0"/>
              <a:t>Bütün bu </a:t>
            </a:r>
            <a:r>
              <a:rPr lang="tr-TR" dirty="0" err="1"/>
              <a:t>Darwinci</a:t>
            </a:r>
            <a:r>
              <a:rPr lang="tr-TR" dirty="0"/>
              <a:t> hikaye, bana öyle geliyor ki, fazlasıyla satıldı" diyor. </a:t>
            </a:r>
            <a:endParaRPr lang="tr-TR" dirty="0" smtClean="0"/>
          </a:p>
          <a:p>
            <a:pPr lvl="1"/>
            <a:r>
              <a:rPr lang="tr-TR" dirty="0" smtClean="0"/>
              <a:t>"</a:t>
            </a:r>
            <a:r>
              <a:rPr lang="tr-TR" dirty="0"/>
              <a:t>Çok az kanıta dayalı olarak kurgulanmış hayali bir hikaye</a:t>
            </a:r>
            <a:r>
              <a:rPr lang="tr-TR" dirty="0" smtClean="0"/>
              <a:t>". </a:t>
            </a:r>
          </a:p>
          <a:p>
            <a:pPr lvl="1"/>
            <a:r>
              <a:rPr lang="tr-TR" dirty="0" smtClean="0"/>
              <a:t>Ve </a:t>
            </a:r>
            <a:r>
              <a:rPr lang="tr-TR" dirty="0"/>
              <a:t>herkese </a:t>
            </a:r>
            <a:r>
              <a:rPr lang="tr-TR" dirty="0" smtClean="0"/>
              <a:t>kesinlikle </a:t>
            </a:r>
            <a:r>
              <a:rPr lang="tr-TR" dirty="0"/>
              <a:t>doğru olduğu söylenir ve </a:t>
            </a:r>
            <a:endParaRPr lang="tr-TR" dirty="0" smtClean="0"/>
          </a:p>
          <a:p>
            <a:pPr lvl="1"/>
            <a:r>
              <a:rPr lang="tr-TR" dirty="0" smtClean="0"/>
              <a:t>buna </a:t>
            </a:r>
            <a:r>
              <a:rPr lang="tr-TR" dirty="0"/>
              <a:t>bilim dendiği için kesinlikle sorgulanamaz </a:t>
            </a:r>
            <a:endParaRPr lang="tr-TR" dirty="0" smtClean="0"/>
          </a:p>
          <a:p>
            <a:pPr lvl="1"/>
            <a:r>
              <a:rPr lang="tr-TR" dirty="0" smtClean="0"/>
              <a:t>prosedürlerle </a:t>
            </a:r>
            <a:r>
              <a:rPr lang="tr-TR" dirty="0"/>
              <a:t>tekrar tekrar kanıtlanmış algısı oluşturuluyor. </a:t>
            </a:r>
            <a:endParaRPr lang="tr-TR" dirty="0" smtClean="0"/>
          </a:p>
          <a:p>
            <a:pPr lvl="1"/>
            <a:r>
              <a:rPr lang="tr-TR" dirty="0" smtClean="0"/>
              <a:t>çok </a:t>
            </a:r>
            <a:r>
              <a:rPr lang="tr-TR" dirty="0"/>
              <a:t>az kanıta dayalı olarak kurgulanmış hayali bir hikayedir.  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</p:txBody>
      </p:sp>
      <p:sp>
        <p:nvSpPr>
          <p:cNvPr id="22" name="Başlık 7"/>
          <p:cNvSpPr>
            <a:spLocks noGrp="1"/>
          </p:cNvSpPr>
          <p:nvPr>
            <p:ph type="title"/>
          </p:nvPr>
        </p:nvSpPr>
        <p:spPr>
          <a:xfrm>
            <a:off x="700268" y="1063361"/>
            <a:ext cx="11348977" cy="471728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i="1" dirty="0" smtClean="0"/>
              <a:t>Akıllı </a:t>
            </a:r>
            <a:r>
              <a:rPr lang="tr-TR" b="1" i="1" dirty="0"/>
              <a:t>tasarım, bir dini taraftarlık mı </a:t>
            </a:r>
            <a:r>
              <a:rPr lang="tr-TR" b="1" i="1" dirty="0" err="1"/>
              <a:t>dır</a:t>
            </a:r>
            <a:r>
              <a:rPr lang="tr-TR" b="1" i="1" dirty="0"/>
              <a:t>? </a:t>
            </a:r>
            <a:endParaRPr lang="tr-TR" sz="2200" i="1" dirty="0"/>
          </a:p>
        </p:txBody>
      </p:sp>
      <p:sp>
        <p:nvSpPr>
          <p:cNvPr id="19" name="Dikdörtgen 18"/>
          <p:cNvSpPr/>
          <p:nvPr/>
        </p:nvSpPr>
        <p:spPr>
          <a:xfrm>
            <a:off x="1175728" y="6351569"/>
            <a:ext cx="1002182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tr-TR" sz="800" u="sng" dirty="0" smtClean="0">
                <a:hlinkClick r:id="rId4"/>
              </a:rPr>
              <a:t>[URL]</a:t>
            </a:r>
            <a:r>
              <a:rPr lang="tr-TR" sz="800" dirty="0" smtClean="0"/>
              <a:t> </a:t>
            </a:r>
            <a:r>
              <a:rPr lang="tr-TR" sz="600" u="sng" dirty="0" smtClean="0">
                <a:hlinkClick r:id="rId5"/>
              </a:rPr>
              <a:t>https</a:t>
            </a:r>
            <a:r>
              <a:rPr lang="tr-TR" sz="600" u="sng" dirty="0">
                <a:hlinkClick r:id="rId5"/>
              </a:rPr>
              <a:t>://www.google.com/url?sa=t&amp;rct=j&amp;q=&amp;esrc=s&amp;source=web&amp;cd=&amp;cad=rja&amp;uact=8&amp;ved=2ahUKEwj8zNGixsnzAhUBgv0HHa_VC04QFnoECBIQAw&amp;url=https%3A%2F%2Ftr.wikipedia.org%2Fwiki%2FEvrim&amp;usg=AOvVaw3VhS2RuUVTGrDBpO_vsyeP</a:t>
            </a:r>
            <a:r>
              <a:rPr lang="tr-TR" sz="600" dirty="0"/>
              <a:t> </a:t>
            </a:r>
          </a:p>
          <a:p>
            <a:pPr lvl="0"/>
            <a:endParaRPr lang="tr-TR" sz="800" dirty="0"/>
          </a:p>
        </p:txBody>
      </p:sp>
    </p:spTree>
    <p:extLst>
      <p:ext uri="{BB962C8B-B14F-4D97-AF65-F5344CB8AC3E}">
        <p14:creationId xmlns:p14="http://schemas.microsoft.com/office/powerpoint/2010/main" val="4019005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4"/>
          <p:cNvSpPr/>
          <p:nvPr/>
        </p:nvSpPr>
        <p:spPr>
          <a:xfrm>
            <a:off x="85292" y="209372"/>
            <a:ext cx="12032954" cy="220397"/>
          </a:xfrm>
          <a:custGeom>
            <a:avLst/>
            <a:gdLst/>
            <a:ahLst/>
            <a:cxnLst/>
            <a:rect l="l" t="t" r="r" b="b"/>
            <a:pathLst>
              <a:path w="10160000" h="2400300">
                <a:moveTo>
                  <a:pt x="0" y="2400300"/>
                </a:moveTo>
                <a:lnTo>
                  <a:pt x="10160000" y="2400300"/>
                </a:lnTo>
                <a:lnTo>
                  <a:pt x="10160000" y="0"/>
                </a:lnTo>
                <a:lnTo>
                  <a:pt x="0" y="0"/>
                </a:lnTo>
                <a:lnTo>
                  <a:pt x="0" y="2400300"/>
                </a:lnTo>
                <a:close/>
              </a:path>
            </a:pathLst>
          </a:custGeom>
          <a:solidFill>
            <a:srgbClr val="188DC0"/>
          </a:solidFill>
        </p:spPr>
        <p:txBody>
          <a:bodyPr wrap="square" lIns="0" tIns="0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1" name="object 3"/>
          <p:cNvSpPr/>
          <p:nvPr/>
        </p:nvSpPr>
        <p:spPr>
          <a:xfrm>
            <a:off x="85292" y="669354"/>
            <a:ext cx="12032954" cy="220397"/>
          </a:xfrm>
          <a:custGeom>
            <a:avLst/>
            <a:gdLst/>
            <a:ahLst/>
            <a:cxnLst/>
            <a:rect l="l" t="t" r="r" b="b"/>
            <a:pathLst>
              <a:path w="9347200" h="114300">
                <a:moveTo>
                  <a:pt x="0" y="114300"/>
                </a:moveTo>
                <a:lnTo>
                  <a:pt x="9347200" y="114300"/>
                </a:lnTo>
                <a:lnTo>
                  <a:pt x="9347200" y="0"/>
                </a:lnTo>
                <a:lnTo>
                  <a:pt x="0" y="0"/>
                </a:lnTo>
                <a:lnTo>
                  <a:pt x="0" y="114300"/>
                </a:lnTo>
                <a:close/>
              </a:path>
            </a:pathLst>
          </a:custGeom>
          <a:solidFill>
            <a:srgbClr val="113F67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" name="object 4"/>
          <p:cNvSpPr/>
          <p:nvPr/>
        </p:nvSpPr>
        <p:spPr>
          <a:xfrm>
            <a:off x="305088" y="368915"/>
            <a:ext cx="595090" cy="57733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" name="object 2"/>
          <p:cNvSpPr txBox="1"/>
          <p:nvPr/>
        </p:nvSpPr>
        <p:spPr>
          <a:xfrm>
            <a:off x="979908" y="430025"/>
            <a:ext cx="5557758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Karadeniz Technical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University</a:t>
            </a:r>
            <a:endParaRPr lang="tr-TR" sz="500" dirty="0" smtClean="0">
              <a:solidFill>
                <a:srgbClr val="113E67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Department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of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Biology</a:t>
            </a:r>
            <a:endParaRPr lang="tr-TR" sz="500" dirty="0" smtClean="0">
              <a:solidFill>
                <a:srgbClr val="113E67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Molecular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Biology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Laboratory</a:t>
            </a:r>
            <a:endParaRPr sz="500" dirty="0">
              <a:latin typeface="Trebuchet MS"/>
              <a:cs typeface="Trebuchet MS"/>
            </a:endParaRPr>
          </a:p>
        </p:txBody>
      </p:sp>
      <p:sp>
        <p:nvSpPr>
          <p:cNvPr id="15" name="object 2"/>
          <p:cNvSpPr txBox="1"/>
          <p:nvPr/>
        </p:nvSpPr>
        <p:spPr>
          <a:xfrm>
            <a:off x="7904617" y="494909"/>
            <a:ext cx="4186161" cy="769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r">
              <a:lnSpc>
                <a:spcPct val="100000"/>
              </a:lnSpc>
            </a:pPr>
            <a:r>
              <a:rPr lang="tr-TR" sz="400" dirty="0" smtClean="0">
                <a:solidFill>
                  <a:srgbClr val="113E67"/>
                </a:solidFill>
                <a:latin typeface="Trebuchet MS"/>
                <a:cs typeface="Trebuchet MS"/>
              </a:rPr>
              <a:t>http://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aves.ktu.edu/belduz</a:t>
            </a:r>
            <a:endParaRPr lang="tr-TR" sz="400" dirty="0" smtClean="0">
              <a:solidFill>
                <a:srgbClr val="113E67"/>
              </a:solidFill>
              <a:latin typeface="Trebuchet MS"/>
              <a:cs typeface="Trebuchet MS"/>
            </a:endParaRPr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3157" y="6582233"/>
            <a:ext cx="8944367" cy="275768"/>
          </a:xfrm>
        </p:spPr>
        <p:txBody>
          <a:bodyPr/>
          <a:lstStyle/>
          <a:p>
            <a:r>
              <a:rPr lang="tr-TR" b="1" dirty="0">
                <a:solidFill>
                  <a:srgbClr val="3D79AB"/>
                </a:solidFill>
              </a:rPr>
              <a:t> </a:t>
            </a:r>
            <a:r>
              <a:rPr lang="tr-TR" b="1" dirty="0" err="1">
                <a:solidFill>
                  <a:srgbClr val="3D79AB"/>
                </a:solidFill>
              </a:rPr>
              <a:t>Belduz</a:t>
            </a:r>
            <a:r>
              <a:rPr lang="tr-TR" b="1" dirty="0">
                <a:solidFill>
                  <a:srgbClr val="3D79AB"/>
                </a:solidFill>
              </a:rPr>
              <a:t> A.O. 		</a:t>
            </a:r>
            <a:r>
              <a:rPr lang="en-US" b="1" dirty="0">
                <a:solidFill>
                  <a:srgbClr val="3D79AB"/>
                </a:solidFill>
              </a:rPr>
              <a:t> </a:t>
            </a:r>
            <a:r>
              <a:rPr lang="tr-TR" b="1" dirty="0">
                <a:solidFill>
                  <a:srgbClr val="3D79AB"/>
                </a:solidFill>
              </a:rPr>
              <a:t>AKILLI TASARIM, BİLİMSEL BİR TEORİMİDİR?</a:t>
            </a:r>
          </a:p>
        </p:txBody>
      </p:sp>
      <p:sp>
        <p:nvSpPr>
          <p:cNvPr id="18" name="İçerik Yer Tutucusu 2"/>
          <p:cNvSpPr>
            <a:spLocks noGrp="1"/>
          </p:cNvSpPr>
          <p:nvPr>
            <p:ph idx="1"/>
          </p:nvPr>
        </p:nvSpPr>
        <p:spPr>
          <a:xfrm>
            <a:off x="710812" y="1961805"/>
            <a:ext cx="10677624" cy="4391534"/>
          </a:xfrm>
        </p:spPr>
        <p:txBody>
          <a:bodyPr>
            <a:normAutofit/>
          </a:bodyPr>
          <a:lstStyle/>
          <a:p>
            <a:r>
              <a:rPr lang="tr-TR" dirty="0" smtClean="0"/>
              <a:t>İnsanların </a:t>
            </a:r>
            <a:r>
              <a:rPr lang="tr-TR" dirty="0"/>
              <a:t>çoğunun evrime inanmama sebebi, cahil olduklarından değil, </a:t>
            </a:r>
            <a:endParaRPr lang="tr-TR" dirty="0" smtClean="0"/>
          </a:p>
          <a:p>
            <a:pPr lvl="1"/>
            <a:r>
              <a:rPr lang="tr-TR" dirty="0" smtClean="0"/>
              <a:t>bu </a:t>
            </a:r>
            <a:r>
              <a:rPr lang="tr-TR" dirty="0"/>
              <a:t>görüşte bir sorun görmeleridir. </a:t>
            </a:r>
            <a:endParaRPr lang="tr-TR" dirty="0" smtClean="0"/>
          </a:p>
          <a:p>
            <a:pPr lvl="1"/>
            <a:r>
              <a:rPr lang="tr-TR" dirty="0" smtClean="0"/>
              <a:t>Gerçek</a:t>
            </a:r>
            <a:r>
              <a:rPr lang="tr-TR" dirty="0"/>
              <a:t>, gözlemsel ve deneysel kanıtlarla desteklenmeyen, </a:t>
            </a:r>
            <a:endParaRPr lang="tr-TR" dirty="0" smtClean="0"/>
          </a:p>
          <a:p>
            <a:pPr lvl="1"/>
            <a:r>
              <a:rPr lang="tr-TR" dirty="0" smtClean="0"/>
              <a:t>büyük </a:t>
            </a:r>
            <a:r>
              <a:rPr lang="tr-TR" dirty="0"/>
              <a:t>başarıların aşırı coşkulu iddialarıdır. </a:t>
            </a:r>
            <a:endParaRPr lang="tr-TR" dirty="0" smtClean="0"/>
          </a:p>
          <a:p>
            <a:pPr lvl="1"/>
            <a:r>
              <a:rPr lang="tr-TR" dirty="0" smtClean="0"/>
              <a:t>Bu </a:t>
            </a:r>
            <a:r>
              <a:rPr lang="tr-TR" dirty="0"/>
              <a:t>anlamda, bilimden daha </a:t>
            </a:r>
            <a:r>
              <a:rPr lang="tr-TR" dirty="0" smtClean="0"/>
              <a:t>azıdır </a:t>
            </a:r>
          </a:p>
          <a:p>
            <a:pPr lvl="1"/>
            <a:r>
              <a:rPr lang="tr-TR" dirty="0" smtClean="0"/>
              <a:t>Kendilerine </a:t>
            </a:r>
            <a:r>
              <a:rPr lang="tr-TR" dirty="0"/>
              <a:t>evrim diye verilenin aslında ispatlanmadığı için yeterince bilimsel olmadığı </a:t>
            </a:r>
            <a:endParaRPr lang="tr-TR" dirty="0" smtClean="0"/>
          </a:p>
          <a:p>
            <a:pPr lvl="1"/>
            <a:r>
              <a:rPr lang="tr-TR" dirty="0" smtClean="0"/>
              <a:t>ve </a:t>
            </a:r>
            <a:r>
              <a:rPr lang="tr-TR" dirty="0"/>
              <a:t>ispatlanmış gibi sunulduğuna, hatta bilimden öte felsefi olduğuna, </a:t>
            </a:r>
            <a:endParaRPr lang="tr-TR" dirty="0" smtClean="0"/>
          </a:p>
          <a:p>
            <a:pPr lvl="1"/>
            <a:r>
              <a:rPr lang="tr-TR" dirty="0" smtClean="0"/>
              <a:t>adeta </a:t>
            </a:r>
            <a:r>
              <a:rPr lang="tr-TR" dirty="0"/>
              <a:t>metafiziği içerdiğine </a:t>
            </a:r>
            <a:r>
              <a:rPr lang="tr-TR" dirty="0" smtClean="0"/>
              <a:t>inanmalarıdır</a:t>
            </a:r>
            <a:endParaRPr lang="tr-TR" dirty="0"/>
          </a:p>
          <a:p>
            <a:pPr lvl="1"/>
            <a:endParaRPr lang="tr-TR" dirty="0" smtClean="0"/>
          </a:p>
          <a:p>
            <a:pPr marL="0" indent="0">
              <a:buNone/>
            </a:pPr>
            <a:endParaRPr lang="tr-TR" dirty="0" smtClean="0"/>
          </a:p>
        </p:txBody>
      </p:sp>
      <p:sp>
        <p:nvSpPr>
          <p:cNvPr id="22" name="Başlık 7"/>
          <p:cNvSpPr>
            <a:spLocks noGrp="1"/>
          </p:cNvSpPr>
          <p:nvPr>
            <p:ph type="title"/>
          </p:nvPr>
        </p:nvSpPr>
        <p:spPr>
          <a:xfrm>
            <a:off x="700268" y="1063361"/>
            <a:ext cx="11348977" cy="471728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i="1" dirty="0" smtClean="0"/>
              <a:t>Akıllı </a:t>
            </a:r>
            <a:r>
              <a:rPr lang="tr-TR" b="1" i="1" dirty="0"/>
              <a:t>tasarım, bir dini taraftarlık mı </a:t>
            </a:r>
            <a:r>
              <a:rPr lang="tr-TR" b="1" i="1" dirty="0" err="1"/>
              <a:t>dır</a:t>
            </a:r>
            <a:r>
              <a:rPr lang="tr-TR" b="1" i="1" dirty="0"/>
              <a:t>? </a:t>
            </a:r>
            <a:endParaRPr lang="tr-TR" sz="2200" i="1" dirty="0"/>
          </a:p>
        </p:txBody>
      </p:sp>
      <p:sp>
        <p:nvSpPr>
          <p:cNvPr id="19" name="Dikdörtgen 18"/>
          <p:cNvSpPr/>
          <p:nvPr/>
        </p:nvSpPr>
        <p:spPr>
          <a:xfrm>
            <a:off x="1175728" y="6351569"/>
            <a:ext cx="1002182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tr-TR" sz="800" u="sng" dirty="0" smtClean="0">
                <a:hlinkClick r:id="rId4"/>
              </a:rPr>
              <a:t>[URL]</a:t>
            </a:r>
            <a:r>
              <a:rPr lang="tr-TR" sz="800" dirty="0" smtClean="0"/>
              <a:t> </a:t>
            </a:r>
            <a:r>
              <a:rPr lang="tr-TR" sz="600" u="sng" dirty="0" smtClean="0">
                <a:hlinkClick r:id="rId5"/>
              </a:rPr>
              <a:t>https</a:t>
            </a:r>
            <a:r>
              <a:rPr lang="tr-TR" sz="600" u="sng" dirty="0">
                <a:hlinkClick r:id="rId5"/>
              </a:rPr>
              <a:t>://www.google.com/url?sa=t&amp;rct=j&amp;q=&amp;esrc=s&amp;source=web&amp;cd=&amp;cad=rja&amp;uact=8&amp;ved=2ahUKEwj8zNGixsnzAhUBgv0HHa_VC04QFnoECBIQAw&amp;url=https%3A%2F%2Ftr.wikipedia.org%2Fwiki%2FEvrim&amp;usg=AOvVaw3VhS2RuUVTGrDBpO_vsyeP</a:t>
            </a:r>
            <a:r>
              <a:rPr lang="tr-TR" sz="600" dirty="0"/>
              <a:t> </a:t>
            </a:r>
          </a:p>
          <a:p>
            <a:pPr lvl="0"/>
            <a:endParaRPr lang="tr-TR" sz="800" dirty="0"/>
          </a:p>
        </p:txBody>
      </p:sp>
    </p:spTree>
    <p:extLst>
      <p:ext uri="{BB962C8B-B14F-4D97-AF65-F5344CB8AC3E}">
        <p14:creationId xmlns:p14="http://schemas.microsoft.com/office/powerpoint/2010/main" val="3979634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4"/>
          <p:cNvSpPr/>
          <p:nvPr/>
        </p:nvSpPr>
        <p:spPr>
          <a:xfrm>
            <a:off x="85292" y="209372"/>
            <a:ext cx="12032954" cy="220397"/>
          </a:xfrm>
          <a:custGeom>
            <a:avLst/>
            <a:gdLst/>
            <a:ahLst/>
            <a:cxnLst/>
            <a:rect l="l" t="t" r="r" b="b"/>
            <a:pathLst>
              <a:path w="10160000" h="2400300">
                <a:moveTo>
                  <a:pt x="0" y="2400300"/>
                </a:moveTo>
                <a:lnTo>
                  <a:pt x="10160000" y="2400300"/>
                </a:lnTo>
                <a:lnTo>
                  <a:pt x="10160000" y="0"/>
                </a:lnTo>
                <a:lnTo>
                  <a:pt x="0" y="0"/>
                </a:lnTo>
                <a:lnTo>
                  <a:pt x="0" y="2400300"/>
                </a:lnTo>
                <a:close/>
              </a:path>
            </a:pathLst>
          </a:custGeom>
          <a:solidFill>
            <a:srgbClr val="188DC0"/>
          </a:solidFill>
        </p:spPr>
        <p:txBody>
          <a:bodyPr wrap="square" lIns="0" tIns="0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1" name="object 3"/>
          <p:cNvSpPr/>
          <p:nvPr/>
        </p:nvSpPr>
        <p:spPr>
          <a:xfrm>
            <a:off x="85292" y="669354"/>
            <a:ext cx="12032954" cy="220397"/>
          </a:xfrm>
          <a:custGeom>
            <a:avLst/>
            <a:gdLst/>
            <a:ahLst/>
            <a:cxnLst/>
            <a:rect l="l" t="t" r="r" b="b"/>
            <a:pathLst>
              <a:path w="9347200" h="114300">
                <a:moveTo>
                  <a:pt x="0" y="114300"/>
                </a:moveTo>
                <a:lnTo>
                  <a:pt x="9347200" y="114300"/>
                </a:lnTo>
                <a:lnTo>
                  <a:pt x="9347200" y="0"/>
                </a:lnTo>
                <a:lnTo>
                  <a:pt x="0" y="0"/>
                </a:lnTo>
                <a:lnTo>
                  <a:pt x="0" y="114300"/>
                </a:lnTo>
                <a:close/>
              </a:path>
            </a:pathLst>
          </a:custGeom>
          <a:solidFill>
            <a:srgbClr val="113F67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" name="object 4"/>
          <p:cNvSpPr/>
          <p:nvPr/>
        </p:nvSpPr>
        <p:spPr>
          <a:xfrm>
            <a:off x="305088" y="368915"/>
            <a:ext cx="595090" cy="57733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" name="object 2"/>
          <p:cNvSpPr txBox="1"/>
          <p:nvPr/>
        </p:nvSpPr>
        <p:spPr>
          <a:xfrm>
            <a:off x="979908" y="430025"/>
            <a:ext cx="5557758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Karadeniz Technical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University</a:t>
            </a:r>
            <a:endParaRPr lang="tr-TR" sz="500" dirty="0" smtClean="0">
              <a:solidFill>
                <a:srgbClr val="113E67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Department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of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Biology</a:t>
            </a:r>
            <a:endParaRPr lang="tr-TR" sz="500" dirty="0" smtClean="0">
              <a:solidFill>
                <a:srgbClr val="113E67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Molecular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Biology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Laboratory</a:t>
            </a:r>
            <a:endParaRPr sz="500" dirty="0">
              <a:latin typeface="Trebuchet MS"/>
              <a:cs typeface="Trebuchet MS"/>
            </a:endParaRPr>
          </a:p>
        </p:txBody>
      </p:sp>
      <p:sp>
        <p:nvSpPr>
          <p:cNvPr id="15" name="object 2"/>
          <p:cNvSpPr txBox="1"/>
          <p:nvPr/>
        </p:nvSpPr>
        <p:spPr>
          <a:xfrm>
            <a:off x="7904617" y="494909"/>
            <a:ext cx="4186161" cy="769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r">
              <a:lnSpc>
                <a:spcPct val="100000"/>
              </a:lnSpc>
            </a:pPr>
            <a:r>
              <a:rPr lang="tr-TR" sz="400" dirty="0" smtClean="0">
                <a:solidFill>
                  <a:srgbClr val="113E67"/>
                </a:solidFill>
                <a:latin typeface="Trebuchet MS"/>
                <a:cs typeface="Trebuchet MS"/>
              </a:rPr>
              <a:t>http://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aves.ktu.edu/belduz</a:t>
            </a:r>
            <a:endParaRPr lang="tr-TR" sz="400" dirty="0" smtClean="0">
              <a:solidFill>
                <a:srgbClr val="113E67"/>
              </a:solidFill>
              <a:latin typeface="Trebuchet MS"/>
              <a:cs typeface="Trebuchet MS"/>
            </a:endParaRPr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3157" y="6582233"/>
            <a:ext cx="8944367" cy="275768"/>
          </a:xfrm>
        </p:spPr>
        <p:txBody>
          <a:bodyPr/>
          <a:lstStyle/>
          <a:p>
            <a:r>
              <a:rPr lang="tr-TR" b="1" dirty="0">
                <a:solidFill>
                  <a:srgbClr val="3D79AB"/>
                </a:solidFill>
              </a:rPr>
              <a:t> </a:t>
            </a:r>
            <a:r>
              <a:rPr lang="tr-TR" b="1" dirty="0" err="1">
                <a:solidFill>
                  <a:srgbClr val="3D79AB"/>
                </a:solidFill>
              </a:rPr>
              <a:t>Belduz</a:t>
            </a:r>
            <a:r>
              <a:rPr lang="tr-TR" b="1" dirty="0">
                <a:solidFill>
                  <a:srgbClr val="3D79AB"/>
                </a:solidFill>
              </a:rPr>
              <a:t> A.O. 		</a:t>
            </a:r>
            <a:r>
              <a:rPr lang="en-US" b="1" dirty="0">
                <a:solidFill>
                  <a:srgbClr val="3D79AB"/>
                </a:solidFill>
              </a:rPr>
              <a:t> </a:t>
            </a:r>
            <a:r>
              <a:rPr lang="tr-TR" b="1" dirty="0">
                <a:solidFill>
                  <a:srgbClr val="3D79AB"/>
                </a:solidFill>
              </a:rPr>
              <a:t>AKILLI TASARIM, BİLİMSEL BİR TEORİMİDİR?</a:t>
            </a:r>
          </a:p>
        </p:txBody>
      </p:sp>
      <p:sp>
        <p:nvSpPr>
          <p:cNvPr id="18" name="İçerik Yer Tutucusu 2"/>
          <p:cNvSpPr>
            <a:spLocks noGrp="1"/>
          </p:cNvSpPr>
          <p:nvPr>
            <p:ph idx="1"/>
          </p:nvPr>
        </p:nvSpPr>
        <p:spPr>
          <a:xfrm>
            <a:off x="710812" y="1961805"/>
            <a:ext cx="10677624" cy="4391534"/>
          </a:xfrm>
        </p:spPr>
        <p:txBody>
          <a:bodyPr>
            <a:normAutofit/>
          </a:bodyPr>
          <a:lstStyle/>
          <a:p>
            <a:r>
              <a:rPr lang="tr-TR" dirty="0" err="1"/>
              <a:t>Phillip</a:t>
            </a:r>
            <a:r>
              <a:rPr lang="tr-TR" dirty="0"/>
              <a:t> Johnson, evrim teorisi kriziyle ilgili şunları ifade ediyor: </a:t>
            </a:r>
            <a:endParaRPr lang="tr-TR" dirty="0" smtClean="0"/>
          </a:p>
          <a:p>
            <a:pPr lvl="1"/>
            <a:r>
              <a:rPr lang="tr-TR" dirty="0" smtClean="0"/>
              <a:t>evrim </a:t>
            </a:r>
            <a:r>
              <a:rPr lang="tr-TR" dirty="0"/>
              <a:t>teorisyenlerinin halkı hala evrime inandıramadıklarından </a:t>
            </a:r>
            <a:endParaRPr lang="tr-TR" dirty="0" smtClean="0"/>
          </a:p>
          <a:p>
            <a:pPr lvl="1"/>
            <a:r>
              <a:rPr lang="tr-TR" dirty="0" smtClean="0"/>
              <a:t>evrim </a:t>
            </a:r>
            <a:r>
              <a:rPr lang="tr-TR" dirty="0"/>
              <a:t>teorisinin krizde olduğunu ve araştırma </a:t>
            </a:r>
            <a:r>
              <a:rPr lang="tr-TR" dirty="0" smtClean="0"/>
              <a:t>fonlarını </a:t>
            </a:r>
            <a:r>
              <a:rPr lang="tr-TR" dirty="0"/>
              <a:t>kaybetme ve gerçek bilim adamı görülmeme eğilimindedirler.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zamana kadar ve hala daha ilkokuldan doktora seviyesine kadar eğitim sistemlerinin sanal kontrolüne sahipler. </a:t>
            </a:r>
            <a:endParaRPr lang="tr-TR" dirty="0" smtClean="0"/>
          </a:p>
          <a:p>
            <a:pPr lvl="1"/>
            <a:r>
              <a:rPr lang="tr-TR" dirty="0" smtClean="0"/>
              <a:t>Ayrıca </a:t>
            </a:r>
            <a:r>
              <a:rPr lang="tr-TR" dirty="0"/>
              <a:t>filmler ve televizyonlardaki belgesellerle teorilerini anlatmaya devam etmektedirler. </a:t>
            </a:r>
            <a:endParaRPr lang="tr-TR" dirty="0" smtClean="0"/>
          </a:p>
          <a:p>
            <a:pPr lvl="1"/>
            <a:r>
              <a:rPr lang="tr-TR" dirty="0"/>
              <a:t>D</a:t>
            </a:r>
            <a:r>
              <a:rPr lang="tr-TR" dirty="0" smtClean="0"/>
              <a:t>arwin’in </a:t>
            </a:r>
            <a:r>
              <a:rPr lang="tr-TR" dirty="0"/>
              <a:t>evrim görüşünün İngiliz düşünce tarihinde ders olarak anlatılacağı ve biyolojinin evrim görüşü olmadan ilerlemeye devam edeceği günler </a:t>
            </a:r>
            <a:r>
              <a:rPr lang="tr-TR" dirty="0" smtClean="0"/>
              <a:t>yakındır </a:t>
            </a:r>
            <a:endParaRPr lang="tr-TR" dirty="0"/>
          </a:p>
          <a:p>
            <a:pPr lvl="1"/>
            <a:endParaRPr lang="tr-TR" dirty="0" smtClean="0"/>
          </a:p>
          <a:p>
            <a:pPr marL="0" indent="0">
              <a:buNone/>
            </a:pPr>
            <a:endParaRPr lang="tr-TR" dirty="0" smtClean="0"/>
          </a:p>
        </p:txBody>
      </p:sp>
      <p:sp>
        <p:nvSpPr>
          <p:cNvPr id="22" name="Başlık 7"/>
          <p:cNvSpPr>
            <a:spLocks noGrp="1"/>
          </p:cNvSpPr>
          <p:nvPr>
            <p:ph type="title"/>
          </p:nvPr>
        </p:nvSpPr>
        <p:spPr>
          <a:xfrm>
            <a:off x="700268" y="1063361"/>
            <a:ext cx="11348977" cy="471728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i="1" dirty="0" smtClean="0"/>
              <a:t>Akıllı </a:t>
            </a:r>
            <a:r>
              <a:rPr lang="tr-TR" b="1" i="1" dirty="0"/>
              <a:t>tasarım, bir dini taraftarlık mı </a:t>
            </a:r>
            <a:r>
              <a:rPr lang="tr-TR" b="1" i="1" dirty="0" err="1"/>
              <a:t>dır</a:t>
            </a:r>
            <a:r>
              <a:rPr lang="tr-TR" b="1" i="1" dirty="0"/>
              <a:t>? </a:t>
            </a:r>
            <a:endParaRPr lang="tr-TR" sz="2200" i="1" dirty="0"/>
          </a:p>
        </p:txBody>
      </p:sp>
      <p:sp>
        <p:nvSpPr>
          <p:cNvPr id="19" name="Dikdörtgen 18"/>
          <p:cNvSpPr/>
          <p:nvPr/>
        </p:nvSpPr>
        <p:spPr>
          <a:xfrm>
            <a:off x="1175728" y="6351569"/>
            <a:ext cx="1002182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tr-TR" sz="800" u="sng" dirty="0" smtClean="0">
                <a:hlinkClick r:id="rId4"/>
              </a:rPr>
              <a:t>[URL]</a:t>
            </a:r>
            <a:r>
              <a:rPr lang="tr-TR" sz="800" dirty="0" smtClean="0"/>
              <a:t> </a:t>
            </a:r>
            <a:r>
              <a:rPr lang="tr-TR" sz="600" u="sng" dirty="0" smtClean="0">
                <a:hlinkClick r:id="rId5"/>
              </a:rPr>
              <a:t>https</a:t>
            </a:r>
            <a:r>
              <a:rPr lang="tr-TR" sz="600" u="sng" dirty="0">
                <a:hlinkClick r:id="rId5"/>
              </a:rPr>
              <a:t>://www.google.com/url?sa=t&amp;rct=j&amp;q=&amp;esrc=s&amp;source=web&amp;cd=&amp;cad=rja&amp;uact=8&amp;ved=2ahUKEwj8zNGixsnzAhUBgv0HHa_VC04QFnoECBIQAw&amp;url=https%3A%2F%2Ftr.wikipedia.org%2Fwiki%2FEvrim&amp;usg=AOvVaw3VhS2RuUVTGrDBpO_vsyeP</a:t>
            </a:r>
            <a:r>
              <a:rPr lang="tr-TR" sz="600" dirty="0"/>
              <a:t> </a:t>
            </a:r>
          </a:p>
          <a:p>
            <a:pPr lvl="0"/>
            <a:endParaRPr lang="tr-TR" sz="800" dirty="0"/>
          </a:p>
        </p:txBody>
      </p:sp>
    </p:spTree>
    <p:extLst>
      <p:ext uri="{BB962C8B-B14F-4D97-AF65-F5344CB8AC3E}">
        <p14:creationId xmlns:p14="http://schemas.microsoft.com/office/powerpoint/2010/main" val="363332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4"/>
          <p:cNvSpPr/>
          <p:nvPr/>
        </p:nvSpPr>
        <p:spPr>
          <a:xfrm>
            <a:off x="85292" y="209372"/>
            <a:ext cx="12032954" cy="220397"/>
          </a:xfrm>
          <a:custGeom>
            <a:avLst/>
            <a:gdLst/>
            <a:ahLst/>
            <a:cxnLst/>
            <a:rect l="l" t="t" r="r" b="b"/>
            <a:pathLst>
              <a:path w="10160000" h="2400300">
                <a:moveTo>
                  <a:pt x="0" y="2400300"/>
                </a:moveTo>
                <a:lnTo>
                  <a:pt x="10160000" y="2400300"/>
                </a:lnTo>
                <a:lnTo>
                  <a:pt x="10160000" y="0"/>
                </a:lnTo>
                <a:lnTo>
                  <a:pt x="0" y="0"/>
                </a:lnTo>
                <a:lnTo>
                  <a:pt x="0" y="2400300"/>
                </a:lnTo>
                <a:close/>
              </a:path>
            </a:pathLst>
          </a:custGeom>
          <a:solidFill>
            <a:srgbClr val="188DC0"/>
          </a:solidFill>
        </p:spPr>
        <p:txBody>
          <a:bodyPr wrap="square" lIns="0" tIns="0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1" name="object 3"/>
          <p:cNvSpPr/>
          <p:nvPr/>
        </p:nvSpPr>
        <p:spPr>
          <a:xfrm>
            <a:off x="85292" y="669354"/>
            <a:ext cx="12032954" cy="220397"/>
          </a:xfrm>
          <a:custGeom>
            <a:avLst/>
            <a:gdLst/>
            <a:ahLst/>
            <a:cxnLst/>
            <a:rect l="l" t="t" r="r" b="b"/>
            <a:pathLst>
              <a:path w="9347200" h="114300">
                <a:moveTo>
                  <a:pt x="0" y="114300"/>
                </a:moveTo>
                <a:lnTo>
                  <a:pt x="9347200" y="114300"/>
                </a:lnTo>
                <a:lnTo>
                  <a:pt x="9347200" y="0"/>
                </a:lnTo>
                <a:lnTo>
                  <a:pt x="0" y="0"/>
                </a:lnTo>
                <a:lnTo>
                  <a:pt x="0" y="114300"/>
                </a:lnTo>
                <a:close/>
              </a:path>
            </a:pathLst>
          </a:custGeom>
          <a:solidFill>
            <a:srgbClr val="113F67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" name="object 4"/>
          <p:cNvSpPr/>
          <p:nvPr/>
        </p:nvSpPr>
        <p:spPr>
          <a:xfrm>
            <a:off x="305088" y="368915"/>
            <a:ext cx="595090" cy="57733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" name="object 2"/>
          <p:cNvSpPr txBox="1"/>
          <p:nvPr/>
        </p:nvSpPr>
        <p:spPr>
          <a:xfrm>
            <a:off x="979908" y="430025"/>
            <a:ext cx="5557758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Karadeniz Technical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University</a:t>
            </a:r>
            <a:endParaRPr lang="tr-TR" sz="500" dirty="0" smtClean="0">
              <a:solidFill>
                <a:srgbClr val="113E67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Department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of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Biology</a:t>
            </a:r>
            <a:endParaRPr lang="tr-TR" sz="500" dirty="0" smtClean="0">
              <a:solidFill>
                <a:srgbClr val="113E67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Molecular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Biology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Laboratory</a:t>
            </a:r>
            <a:endParaRPr sz="500" dirty="0">
              <a:latin typeface="Trebuchet MS"/>
              <a:cs typeface="Trebuchet MS"/>
            </a:endParaRPr>
          </a:p>
        </p:txBody>
      </p:sp>
      <p:sp>
        <p:nvSpPr>
          <p:cNvPr id="15" name="object 2"/>
          <p:cNvSpPr txBox="1"/>
          <p:nvPr/>
        </p:nvSpPr>
        <p:spPr>
          <a:xfrm>
            <a:off x="7904617" y="494909"/>
            <a:ext cx="4186161" cy="769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r">
              <a:lnSpc>
                <a:spcPct val="100000"/>
              </a:lnSpc>
            </a:pPr>
            <a:r>
              <a:rPr lang="tr-TR" sz="400" dirty="0" smtClean="0">
                <a:solidFill>
                  <a:srgbClr val="113E67"/>
                </a:solidFill>
                <a:latin typeface="Trebuchet MS"/>
                <a:cs typeface="Trebuchet MS"/>
              </a:rPr>
              <a:t>http://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aves.ktu.edu/belduz</a:t>
            </a:r>
            <a:endParaRPr lang="tr-TR" sz="400" dirty="0" smtClean="0">
              <a:solidFill>
                <a:srgbClr val="113E67"/>
              </a:solidFill>
              <a:latin typeface="Trebuchet MS"/>
              <a:cs typeface="Trebuchet MS"/>
            </a:endParaRPr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3157" y="6582233"/>
            <a:ext cx="8944367" cy="275768"/>
          </a:xfrm>
        </p:spPr>
        <p:txBody>
          <a:bodyPr/>
          <a:lstStyle/>
          <a:p>
            <a:r>
              <a:rPr lang="tr-TR" b="1" dirty="0">
                <a:solidFill>
                  <a:srgbClr val="3D79AB"/>
                </a:solidFill>
              </a:rPr>
              <a:t> </a:t>
            </a:r>
            <a:r>
              <a:rPr lang="tr-TR" b="1" dirty="0" err="1">
                <a:solidFill>
                  <a:srgbClr val="3D79AB"/>
                </a:solidFill>
              </a:rPr>
              <a:t>Belduz</a:t>
            </a:r>
            <a:r>
              <a:rPr lang="tr-TR" b="1" dirty="0">
                <a:solidFill>
                  <a:srgbClr val="3D79AB"/>
                </a:solidFill>
              </a:rPr>
              <a:t> A.O. 		</a:t>
            </a:r>
            <a:r>
              <a:rPr lang="en-US" b="1" dirty="0">
                <a:solidFill>
                  <a:srgbClr val="3D79AB"/>
                </a:solidFill>
              </a:rPr>
              <a:t> </a:t>
            </a:r>
            <a:r>
              <a:rPr lang="tr-TR" b="1" dirty="0">
                <a:solidFill>
                  <a:srgbClr val="3D79AB"/>
                </a:solidFill>
              </a:rPr>
              <a:t>AKILLI TASARIM, BİLİMSEL BİR TEORİMİDİR?</a:t>
            </a:r>
          </a:p>
        </p:txBody>
      </p:sp>
      <p:sp>
        <p:nvSpPr>
          <p:cNvPr id="18" name="İçerik Yer Tutucusu 2"/>
          <p:cNvSpPr>
            <a:spLocks noGrp="1"/>
          </p:cNvSpPr>
          <p:nvPr>
            <p:ph idx="1"/>
          </p:nvPr>
        </p:nvSpPr>
        <p:spPr>
          <a:xfrm>
            <a:off x="710812" y="1961805"/>
            <a:ext cx="10677624" cy="4391534"/>
          </a:xfrm>
        </p:spPr>
        <p:txBody>
          <a:bodyPr>
            <a:normAutofit fontScale="77500" lnSpcReduction="20000"/>
          </a:bodyPr>
          <a:lstStyle/>
          <a:p>
            <a:r>
              <a:rPr lang="tr-TR" dirty="0" err="1"/>
              <a:t>Phillip</a:t>
            </a:r>
            <a:r>
              <a:rPr lang="tr-TR" dirty="0"/>
              <a:t> Johnson, özetle şöyle devam ediyor: </a:t>
            </a:r>
            <a:endParaRPr lang="tr-TR" dirty="0" smtClean="0"/>
          </a:p>
          <a:p>
            <a:pPr lvl="1"/>
            <a:r>
              <a:rPr lang="tr-TR" dirty="0" smtClean="0"/>
              <a:t>Yıllarca </a:t>
            </a:r>
            <a:r>
              <a:rPr lang="tr-TR" dirty="0"/>
              <a:t>insanlara bilimle ilgili olmak istiyorsanız, bu teoriyi desteklemeniz gerektiği anlatıldı. </a:t>
            </a:r>
            <a:endParaRPr lang="tr-TR" dirty="0" smtClean="0"/>
          </a:p>
          <a:p>
            <a:pPr lvl="1"/>
            <a:r>
              <a:rPr lang="tr-TR" dirty="0" smtClean="0"/>
              <a:t>Yani </a:t>
            </a:r>
            <a:r>
              <a:rPr lang="tr-TR" dirty="0"/>
              <a:t>bu teoriyi desteklemiyorsanız bilim yapamazsınız denmeye çalışıldı.  </a:t>
            </a:r>
            <a:endParaRPr lang="tr-TR" dirty="0" smtClean="0"/>
          </a:p>
          <a:p>
            <a:pPr lvl="1"/>
            <a:r>
              <a:rPr lang="tr-TR" dirty="0" smtClean="0"/>
              <a:t>Fakat </a:t>
            </a:r>
            <a:r>
              <a:rPr lang="tr-TR" dirty="0"/>
              <a:t>bunca yıldır devam ediyorlar ve yine de insanları ikna edebilmiş değiller. </a:t>
            </a:r>
            <a:endParaRPr lang="tr-TR" dirty="0" smtClean="0"/>
          </a:p>
          <a:p>
            <a:pPr lvl="1"/>
            <a:r>
              <a:rPr lang="tr-TR" dirty="0" smtClean="0"/>
              <a:t>Çünkü </a:t>
            </a:r>
            <a:r>
              <a:rPr lang="tr-TR" dirty="0"/>
              <a:t>bu görüş, bilim dersinden ziyade </a:t>
            </a:r>
            <a:r>
              <a:rPr lang="tr-TR" dirty="0" err="1">
                <a:solidFill>
                  <a:srgbClr val="FF0000"/>
                </a:solidFill>
              </a:rPr>
              <a:t>felsefik</a:t>
            </a:r>
            <a:r>
              <a:rPr lang="tr-TR" dirty="0"/>
              <a:t> bir görüştür. 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>
                <a:solidFill>
                  <a:srgbClr val="FF0000"/>
                </a:solidFill>
              </a:rPr>
              <a:t>simya</a:t>
            </a:r>
            <a:r>
              <a:rPr lang="tr-TR" dirty="0"/>
              <a:t> gibi </a:t>
            </a:r>
            <a:r>
              <a:rPr lang="tr-TR" dirty="0" err="1"/>
              <a:t>birşeydir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smtClean="0"/>
              <a:t>Simyacılara</a:t>
            </a:r>
            <a:r>
              <a:rPr lang="tr-TR" dirty="0"/>
              <a:t>;</a:t>
            </a:r>
            <a:r>
              <a:rPr lang="tr-TR" dirty="0" smtClean="0"/>
              <a:t> </a:t>
            </a:r>
          </a:p>
          <a:p>
            <a:pPr lvl="1"/>
            <a:r>
              <a:rPr lang="tr-TR" dirty="0" smtClean="0"/>
              <a:t>kurşunu </a:t>
            </a:r>
            <a:r>
              <a:rPr lang="tr-TR" dirty="0"/>
              <a:t>altına çeviremeyeceğini söylediğinde simyacılar deli gibi ciyaklamış olmalılar. </a:t>
            </a:r>
            <a:endParaRPr lang="tr-TR" dirty="0" smtClean="0"/>
          </a:p>
          <a:p>
            <a:pPr lvl="1"/>
            <a:r>
              <a:rPr lang="tr-TR" dirty="0" smtClean="0"/>
              <a:t>Ama </a:t>
            </a:r>
            <a:r>
              <a:rPr lang="tr-TR" dirty="0"/>
              <a:t>kimyasal yollarla kurşunu altına dönüştüremeyeceğiniz doğruydu. </a:t>
            </a:r>
            <a:endParaRPr lang="tr-TR" dirty="0" smtClean="0"/>
          </a:p>
          <a:p>
            <a:pPr lvl="1"/>
            <a:r>
              <a:rPr lang="tr-TR" dirty="0" smtClean="0"/>
              <a:t>Böylece </a:t>
            </a:r>
            <a:r>
              <a:rPr lang="tr-TR" dirty="0"/>
              <a:t>simya hırslarından vazgeçildiğinde, simya gerçek</a:t>
            </a:r>
            <a:r>
              <a:rPr lang="tr-TR" dirty="0">
                <a:solidFill>
                  <a:srgbClr val="00B050"/>
                </a:solidFill>
              </a:rPr>
              <a:t> kimya </a:t>
            </a:r>
            <a:r>
              <a:rPr lang="tr-TR" dirty="0"/>
              <a:t>bilimine dönüşebildi. </a:t>
            </a:r>
            <a:endParaRPr lang="tr-TR" dirty="0" smtClean="0"/>
          </a:p>
          <a:p>
            <a:pPr lvl="1"/>
            <a:r>
              <a:rPr lang="tr-TR" dirty="0" smtClean="0"/>
              <a:t>Bunun </a:t>
            </a:r>
            <a:r>
              <a:rPr lang="tr-TR" dirty="0"/>
              <a:t>da gerçekleştiğini görüyorum. </a:t>
            </a:r>
            <a:endParaRPr lang="tr-TR" dirty="0" smtClean="0"/>
          </a:p>
          <a:p>
            <a:r>
              <a:rPr lang="tr-TR" b="1" dirty="0" smtClean="0">
                <a:solidFill>
                  <a:srgbClr val="00B050"/>
                </a:solidFill>
              </a:rPr>
              <a:t>Biyoloji </a:t>
            </a:r>
            <a:r>
              <a:rPr lang="tr-TR" b="1" dirty="0">
                <a:solidFill>
                  <a:srgbClr val="00B050"/>
                </a:solidFill>
              </a:rPr>
              <a:t>biliminin değişeceğini düşünüyorum. </a:t>
            </a:r>
            <a:endParaRPr lang="tr-TR" b="1" dirty="0" smtClean="0">
              <a:solidFill>
                <a:srgbClr val="00B050"/>
              </a:solidFill>
            </a:endParaRPr>
          </a:p>
          <a:p>
            <a:pPr lvl="1"/>
            <a:r>
              <a:rPr lang="tr-TR" b="1" dirty="0" smtClean="0">
                <a:solidFill>
                  <a:srgbClr val="00B050"/>
                </a:solidFill>
              </a:rPr>
              <a:t>Yok </a:t>
            </a:r>
            <a:r>
              <a:rPr lang="tr-TR" b="1" dirty="0">
                <a:solidFill>
                  <a:srgbClr val="00B050"/>
                </a:solidFill>
              </a:rPr>
              <a:t>olmayacak. </a:t>
            </a:r>
            <a:endParaRPr lang="tr-TR" b="1" dirty="0" smtClean="0">
              <a:solidFill>
                <a:srgbClr val="00B050"/>
              </a:solidFill>
            </a:endParaRPr>
          </a:p>
          <a:p>
            <a:pPr lvl="1"/>
            <a:r>
              <a:rPr lang="tr-TR" b="1" dirty="0" smtClean="0">
                <a:solidFill>
                  <a:srgbClr val="00B050"/>
                </a:solidFill>
              </a:rPr>
              <a:t>Sadece </a:t>
            </a:r>
            <a:r>
              <a:rPr lang="tr-TR" b="1" dirty="0">
                <a:solidFill>
                  <a:srgbClr val="00B050"/>
                </a:solidFill>
              </a:rPr>
              <a:t>gerçekliğe ve gerçek bilimsel testlere dayanacaktır. </a:t>
            </a:r>
            <a:endParaRPr lang="tr-TR" b="1" dirty="0" smtClean="0">
              <a:solidFill>
                <a:srgbClr val="00B050"/>
              </a:solidFill>
            </a:endParaRPr>
          </a:p>
          <a:p>
            <a:pPr lvl="1"/>
            <a:r>
              <a:rPr lang="tr-TR" b="1" dirty="0" smtClean="0">
                <a:solidFill>
                  <a:srgbClr val="00B050"/>
                </a:solidFill>
              </a:rPr>
              <a:t>Gelecekte </a:t>
            </a:r>
            <a:r>
              <a:rPr lang="tr-TR" b="1" dirty="0">
                <a:solidFill>
                  <a:srgbClr val="00B050"/>
                </a:solidFill>
              </a:rPr>
              <a:t>gördüğüm şey bu. Kriz </a:t>
            </a:r>
            <a:r>
              <a:rPr lang="tr-TR" b="1" dirty="0" smtClean="0">
                <a:solidFill>
                  <a:srgbClr val="00B050"/>
                </a:solidFill>
              </a:rPr>
              <a:t>budur. </a:t>
            </a:r>
            <a:endParaRPr lang="tr-TR" b="1" dirty="0">
              <a:solidFill>
                <a:srgbClr val="00B050"/>
              </a:solidFill>
            </a:endParaRPr>
          </a:p>
          <a:p>
            <a:pPr lvl="1"/>
            <a:endParaRPr lang="tr-TR" dirty="0" smtClean="0"/>
          </a:p>
          <a:p>
            <a:pPr marL="0" indent="0">
              <a:buNone/>
            </a:pPr>
            <a:endParaRPr lang="tr-TR" dirty="0" smtClean="0"/>
          </a:p>
        </p:txBody>
      </p:sp>
      <p:sp>
        <p:nvSpPr>
          <p:cNvPr id="22" name="Başlık 7"/>
          <p:cNvSpPr>
            <a:spLocks noGrp="1"/>
          </p:cNvSpPr>
          <p:nvPr>
            <p:ph type="title"/>
          </p:nvPr>
        </p:nvSpPr>
        <p:spPr>
          <a:xfrm>
            <a:off x="700268" y="1063361"/>
            <a:ext cx="11348977" cy="471728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i="1" dirty="0" smtClean="0"/>
              <a:t>Akıllı </a:t>
            </a:r>
            <a:r>
              <a:rPr lang="tr-TR" b="1" i="1" dirty="0"/>
              <a:t>tasarım, bir dini taraftarlık mı </a:t>
            </a:r>
            <a:r>
              <a:rPr lang="tr-TR" b="1" i="1" dirty="0" err="1"/>
              <a:t>dır</a:t>
            </a:r>
            <a:r>
              <a:rPr lang="tr-TR" b="1" i="1" dirty="0"/>
              <a:t>? </a:t>
            </a:r>
            <a:endParaRPr lang="tr-TR" sz="2200" i="1" dirty="0"/>
          </a:p>
        </p:txBody>
      </p:sp>
      <p:sp>
        <p:nvSpPr>
          <p:cNvPr id="19" name="Dikdörtgen 18"/>
          <p:cNvSpPr/>
          <p:nvPr/>
        </p:nvSpPr>
        <p:spPr>
          <a:xfrm>
            <a:off x="1175728" y="6351569"/>
            <a:ext cx="1002182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tr-TR" sz="800" u="sng" dirty="0" smtClean="0">
                <a:hlinkClick r:id="rId4"/>
              </a:rPr>
              <a:t>[URL]</a:t>
            </a:r>
            <a:r>
              <a:rPr lang="tr-TR" sz="800" dirty="0" smtClean="0"/>
              <a:t> </a:t>
            </a:r>
            <a:r>
              <a:rPr lang="tr-TR" sz="600" u="sng" dirty="0" smtClean="0">
                <a:hlinkClick r:id="rId5"/>
              </a:rPr>
              <a:t>https</a:t>
            </a:r>
            <a:r>
              <a:rPr lang="tr-TR" sz="600" u="sng" dirty="0">
                <a:hlinkClick r:id="rId5"/>
              </a:rPr>
              <a:t>://www.google.com/url?sa=t&amp;rct=j&amp;q=&amp;esrc=s&amp;source=web&amp;cd=&amp;cad=rja&amp;uact=8&amp;ved=2ahUKEwj8zNGixsnzAhUBgv0HHa_VC04QFnoECBIQAw&amp;url=https%3A%2F%2Ftr.wikipedia.org%2Fwiki%2FEvrim&amp;usg=AOvVaw3VhS2RuUVTGrDBpO_vsyeP</a:t>
            </a:r>
            <a:r>
              <a:rPr lang="tr-TR" sz="600" dirty="0"/>
              <a:t> </a:t>
            </a:r>
          </a:p>
          <a:p>
            <a:pPr lvl="0"/>
            <a:endParaRPr lang="tr-TR" sz="800" dirty="0"/>
          </a:p>
        </p:txBody>
      </p:sp>
    </p:spTree>
    <p:extLst>
      <p:ext uri="{BB962C8B-B14F-4D97-AF65-F5344CB8AC3E}">
        <p14:creationId xmlns:p14="http://schemas.microsoft.com/office/powerpoint/2010/main" val="2944664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4"/>
          <p:cNvSpPr/>
          <p:nvPr/>
        </p:nvSpPr>
        <p:spPr>
          <a:xfrm>
            <a:off x="85292" y="209372"/>
            <a:ext cx="12032954" cy="220397"/>
          </a:xfrm>
          <a:custGeom>
            <a:avLst/>
            <a:gdLst/>
            <a:ahLst/>
            <a:cxnLst/>
            <a:rect l="l" t="t" r="r" b="b"/>
            <a:pathLst>
              <a:path w="10160000" h="2400300">
                <a:moveTo>
                  <a:pt x="0" y="2400300"/>
                </a:moveTo>
                <a:lnTo>
                  <a:pt x="10160000" y="2400300"/>
                </a:lnTo>
                <a:lnTo>
                  <a:pt x="10160000" y="0"/>
                </a:lnTo>
                <a:lnTo>
                  <a:pt x="0" y="0"/>
                </a:lnTo>
                <a:lnTo>
                  <a:pt x="0" y="2400300"/>
                </a:lnTo>
                <a:close/>
              </a:path>
            </a:pathLst>
          </a:custGeom>
          <a:solidFill>
            <a:srgbClr val="188DC0"/>
          </a:solidFill>
        </p:spPr>
        <p:txBody>
          <a:bodyPr wrap="square" lIns="0" tIns="0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1" name="object 3"/>
          <p:cNvSpPr/>
          <p:nvPr/>
        </p:nvSpPr>
        <p:spPr>
          <a:xfrm>
            <a:off x="85292" y="669354"/>
            <a:ext cx="12032954" cy="220397"/>
          </a:xfrm>
          <a:custGeom>
            <a:avLst/>
            <a:gdLst/>
            <a:ahLst/>
            <a:cxnLst/>
            <a:rect l="l" t="t" r="r" b="b"/>
            <a:pathLst>
              <a:path w="9347200" h="114300">
                <a:moveTo>
                  <a:pt x="0" y="114300"/>
                </a:moveTo>
                <a:lnTo>
                  <a:pt x="9347200" y="114300"/>
                </a:lnTo>
                <a:lnTo>
                  <a:pt x="9347200" y="0"/>
                </a:lnTo>
                <a:lnTo>
                  <a:pt x="0" y="0"/>
                </a:lnTo>
                <a:lnTo>
                  <a:pt x="0" y="114300"/>
                </a:lnTo>
                <a:close/>
              </a:path>
            </a:pathLst>
          </a:custGeom>
          <a:solidFill>
            <a:srgbClr val="113F67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" name="object 4"/>
          <p:cNvSpPr/>
          <p:nvPr/>
        </p:nvSpPr>
        <p:spPr>
          <a:xfrm>
            <a:off x="305088" y="368915"/>
            <a:ext cx="595090" cy="57733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" name="object 2"/>
          <p:cNvSpPr txBox="1"/>
          <p:nvPr/>
        </p:nvSpPr>
        <p:spPr>
          <a:xfrm>
            <a:off x="979908" y="430025"/>
            <a:ext cx="5557758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Karadeniz Technical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University</a:t>
            </a:r>
            <a:endParaRPr lang="tr-TR" sz="500" dirty="0" smtClean="0">
              <a:solidFill>
                <a:srgbClr val="113E67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Department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of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Biology</a:t>
            </a:r>
            <a:endParaRPr lang="tr-TR" sz="500" dirty="0" smtClean="0">
              <a:solidFill>
                <a:srgbClr val="113E67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Molecular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Biology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Laboratory</a:t>
            </a:r>
            <a:endParaRPr sz="500" dirty="0">
              <a:latin typeface="Trebuchet MS"/>
              <a:cs typeface="Trebuchet MS"/>
            </a:endParaRPr>
          </a:p>
        </p:txBody>
      </p:sp>
      <p:sp>
        <p:nvSpPr>
          <p:cNvPr id="15" name="object 2"/>
          <p:cNvSpPr txBox="1"/>
          <p:nvPr/>
        </p:nvSpPr>
        <p:spPr>
          <a:xfrm>
            <a:off x="7904617" y="494909"/>
            <a:ext cx="4186161" cy="769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r">
              <a:lnSpc>
                <a:spcPct val="100000"/>
              </a:lnSpc>
            </a:pPr>
            <a:r>
              <a:rPr lang="tr-TR" sz="400" dirty="0" smtClean="0">
                <a:solidFill>
                  <a:srgbClr val="113E67"/>
                </a:solidFill>
                <a:latin typeface="Trebuchet MS"/>
                <a:cs typeface="Trebuchet MS"/>
              </a:rPr>
              <a:t>http://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aves.ktu.edu/belduz</a:t>
            </a:r>
            <a:endParaRPr lang="tr-TR" sz="400" dirty="0" smtClean="0">
              <a:solidFill>
                <a:srgbClr val="113E67"/>
              </a:solidFill>
              <a:latin typeface="Trebuchet MS"/>
              <a:cs typeface="Trebuchet MS"/>
            </a:endParaRPr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3157" y="6582233"/>
            <a:ext cx="8944367" cy="275768"/>
          </a:xfrm>
        </p:spPr>
        <p:txBody>
          <a:bodyPr/>
          <a:lstStyle/>
          <a:p>
            <a:r>
              <a:rPr lang="tr-TR" b="1" dirty="0">
                <a:solidFill>
                  <a:srgbClr val="3D79AB"/>
                </a:solidFill>
              </a:rPr>
              <a:t> </a:t>
            </a:r>
            <a:r>
              <a:rPr lang="tr-TR" b="1" dirty="0" err="1">
                <a:solidFill>
                  <a:srgbClr val="3D79AB"/>
                </a:solidFill>
              </a:rPr>
              <a:t>Belduz</a:t>
            </a:r>
            <a:r>
              <a:rPr lang="tr-TR" b="1" dirty="0">
                <a:solidFill>
                  <a:srgbClr val="3D79AB"/>
                </a:solidFill>
              </a:rPr>
              <a:t> A.O. 		</a:t>
            </a:r>
            <a:r>
              <a:rPr lang="en-US" b="1" dirty="0">
                <a:solidFill>
                  <a:srgbClr val="3D79AB"/>
                </a:solidFill>
              </a:rPr>
              <a:t> </a:t>
            </a:r>
            <a:r>
              <a:rPr lang="tr-TR" b="1" dirty="0">
                <a:solidFill>
                  <a:srgbClr val="3D79AB"/>
                </a:solidFill>
              </a:rPr>
              <a:t>AKILLI TASARIM, BİLİMSEL BİR TEORİMİDİR?</a:t>
            </a:r>
          </a:p>
        </p:txBody>
      </p:sp>
      <p:pic>
        <p:nvPicPr>
          <p:cNvPr id="2050" name="Resim 1" descr="image00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5993" y="2216299"/>
            <a:ext cx="8834596" cy="3095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Dikdörtgen 16"/>
          <p:cNvSpPr/>
          <p:nvPr/>
        </p:nvSpPr>
        <p:spPr>
          <a:xfrm>
            <a:off x="1175728" y="6351569"/>
            <a:ext cx="10021823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700" dirty="0" smtClean="0"/>
              <a:t> </a:t>
            </a:r>
            <a:r>
              <a:rPr lang="tr-TR" sz="700" b="1" dirty="0" err="1"/>
              <a:t>Principles</a:t>
            </a:r>
            <a:r>
              <a:rPr lang="tr-TR" sz="700" b="1" dirty="0"/>
              <a:t> of </a:t>
            </a:r>
            <a:r>
              <a:rPr lang="tr-TR" sz="700" b="1" dirty="0" err="1"/>
              <a:t>Virology</a:t>
            </a:r>
            <a:r>
              <a:rPr lang="tr-TR" sz="700" b="1" dirty="0"/>
              <a:t>, 5e</a:t>
            </a:r>
            <a:r>
              <a:rPr lang="tr-TR" sz="700" b="1" dirty="0" smtClean="0"/>
              <a:t>. </a:t>
            </a:r>
            <a:r>
              <a:rPr lang="tr-TR" sz="800" dirty="0" err="1">
                <a:hlinkClick r:id="rId5"/>
              </a:rPr>
              <a:t>Jane</a:t>
            </a:r>
            <a:r>
              <a:rPr lang="tr-TR" sz="800" dirty="0">
                <a:hlinkClick r:id="rId5"/>
              </a:rPr>
              <a:t> </a:t>
            </a:r>
            <a:r>
              <a:rPr lang="tr-TR" sz="800" dirty="0" err="1">
                <a:hlinkClick r:id="rId5"/>
              </a:rPr>
              <a:t>Flint</a:t>
            </a:r>
            <a:r>
              <a:rPr lang="tr-TR" sz="800" dirty="0"/>
              <a:t>, </a:t>
            </a:r>
            <a:r>
              <a:rPr lang="tr-TR" sz="800" dirty="0">
                <a:hlinkClick r:id="rId6"/>
              </a:rPr>
              <a:t>Vincent R. </a:t>
            </a:r>
            <a:r>
              <a:rPr lang="tr-TR" sz="800" dirty="0" err="1">
                <a:hlinkClick r:id="rId6"/>
              </a:rPr>
              <a:t>Racaniello</a:t>
            </a:r>
            <a:r>
              <a:rPr lang="tr-TR" sz="800" dirty="0"/>
              <a:t>, </a:t>
            </a:r>
            <a:r>
              <a:rPr lang="tr-TR" sz="800" dirty="0" err="1">
                <a:hlinkClick r:id="rId7"/>
              </a:rPr>
              <a:t>Glenn</a:t>
            </a:r>
            <a:r>
              <a:rPr lang="tr-TR" sz="800" dirty="0">
                <a:hlinkClick r:id="rId7"/>
              </a:rPr>
              <a:t> F. </a:t>
            </a:r>
            <a:r>
              <a:rPr lang="tr-TR" sz="800" dirty="0" err="1">
                <a:hlinkClick r:id="rId7"/>
              </a:rPr>
              <a:t>Rall</a:t>
            </a:r>
            <a:r>
              <a:rPr lang="tr-TR" sz="800" dirty="0"/>
              <a:t>, </a:t>
            </a:r>
            <a:r>
              <a:rPr lang="tr-TR" sz="800" dirty="0" err="1">
                <a:hlinkClick r:id="rId8"/>
              </a:rPr>
              <a:t>Theodora</a:t>
            </a:r>
            <a:r>
              <a:rPr lang="tr-TR" sz="800" dirty="0">
                <a:hlinkClick r:id="rId8"/>
              </a:rPr>
              <a:t> </a:t>
            </a:r>
            <a:r>
              <a:rPr lang="tr-TR" sz="800" dirty="0" err="1">
                <a:hlinkClick r:id="rId8"/>
              </a:rPr>
              <a:t>Hatziioannou</a:t>
            </a:r>
            <a:r>
              <a:rPr lang="tr-TR" sz="800" dirty="0"/>
              <a:t>, </a:t>
            </a:r>
            <a:r>
              <a:rPr lang="tr-TR" sz="800" dirty="0" err="1">
                <a:hlinkClick r:id="rId9"/>
              </a:rPr>
              <a:t>Anna</a:t>
            </a:r>
            <a:r>
              <a:rPr lang="tr-TR" sz="800" dirty="0">
                <a:hlinkClick r:id="rId9"/>
              </a:rPr>
              <a:t> Marie </a:t>
            </a:r>
            <a:r>
              <a:rPr lang="tr-TR" sz="800" dirty="0" err="1" smtClean="0">
                <a:hlinkClick r:id="rId9"/>
              </a:rPr>
              <a:t>Skalka</a:t>
            </a:r>
            <a:r>
              <a:rPr lang="tr-TR" sz="800" dirty="0" smtClean="0"/>
              <a:t>  ISBN</a:t>
            </a:r>
            <a:r>
              <a:rPr lang="tr-TR" sz="800" dirty="0"/>
              <a:t>: 978-1-683-67358-3</a:t>
            </a:r>
          </a:p>
          <a:p>
            <a:r>
              <a:rPr lang="tr-TR" sz="700" b="1" dirty="0" smtClean="0"/>
              <a:t> </a:t>
            </a:r>
            <a:endParaRPr lang="tr-TR" sz="100" dirty="0"/>
          </a:p>
        </p:txBody>
      </p:sp>
    </p:spTree>
    <p:extLst>
      <p:ext uri="{BB962C8B-B14F-4D97-AF65-F5344CB8AC3E}">
        <p14:creationId xmlns:p14="http://schemas.microsoft.com/office/powerpoint/2010/main" val="4125224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sleeping in class clipart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9075" y="372621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bject 4"/>
          <p:cNvSpPr/>
          <p:nvPr/>
        </p:nvSpPr>
        <p:spPr>
          <a:xfrm>
            <a:off x="85292" y="209372"/>
            <a:ext cx="12032954" cy="220397"/>
          </a:xfrm>
          <a:custGeom>
            <a:avLst/>
            <a:gdLst/>
            <a:ahLst/>
            <a:cxnLst/>
            <a:rect l="l" t="t" r="r" b="b"/>
            <a:pathLst>
              <a:path w="10160000" h="2400300">
                <a:moveTo>
                  <a:pt x="0" y="2400300"/>
                </a:moveTo>
                <a:lnTo>
                  <a:pt x="10160000" y="2400300"/>
                </a:lnTo>
                <a:lnTo>
                  <a:pt x="10160000" y="0"/>
                </a:lnTo>
                <a:lnTo>
                  <a:pt x="0" y="0"/>
                </a:lnTo>
                <a:lnTo>
                  <a:pt x="0" y="2400300"/>
                </a:lnTo>
                <a:close/>
              </a:path>
            </a:pathLst>
          </a:custGeom>
          <a:solidFill>
            <a:srgbClr val="188DC0"/>
          </a:solidFill>
        </p:spPr>
        <p:txBody>
          <a:bodyPr wrap="square" lIns="0" tIns="0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0" name="object 3"/>
          <p:cNvSpPr/>
          <p:nvPr/>
        </p:nvSpPr>
        <p:spPr>
          <a:xfrm>
            <a:off x="85292" y="669354"/>
            <a:ext cx="12032954" cy="220397"/>
          </a:xfrm>
          <a:custGeom>
            <a:avLst/>
            <a:gdLst/>
            <a:ahLst/>
            <a:cxnLst/>
            <a:rect l="l" t="t" r="r" b="b"/>
            <a:pathLst>
              <a:path w="9347200" h="114300">
                <a:moveTo>
                  <a:pt x="0" y="114300"/>
                </a:moveTo>
                <a:lnTo>
                  <a:pt x="9347200" y="114300"/>
                </a:lnTo>
                <a:lnTo>
                  <a:pt x="9347200" y="0"/>
                </a:lnTo>
                <a:lnTo>
                  <a:pt x="0" y="0"/>
                </a:lnTo>
                <a:lnTo>
                  <a:pt x="0" y="114300"/>
                </a:lnTo>
                <a:close/>
              </a:path>
            </a:pathLst>
          </a:custGeom>
          <a:solidFill>
            <a:srgbClr val="113F67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" name="object 4"/>
          <p:cNvSpPr/>
          <p:nvPr/>
        </p:nvSpPr>
        <p:spPr>
          <a:xfrm>
            <a:off x="305088" y="368915"/>
            <a:ext cx="595090" cy="57733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" name="object 2"/>
          <p:cNvSpPr txBox="1"/>
          <p:nvPr/>
        </p:nvSpPr>
        <p:spPr>
          <a:xfrm>
            <a:off x="979908" y="430025"/>
            <a:ext cx="5557758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Karadeniz Technical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University</a:t>
            </a:r>
            <a:endParaRPr lang="tr-TR" sz="500" dirty="0" smtClean="0">
              <a:solidFill>
                <a:srgbClr val="113E67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Department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of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Biology</a:t>
            </a:r>
            <a:endParaRPr lang="tr-TR" sz="500" dirty="0" smtClean="0">
              <a:solidFill>
                <a:srgbClr val="113E67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Molecular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Biology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Laboratory</a:t>
            </a:r>
            <a:endParaRPr sz="500" dirty="0">
              <a:latin typeface="Trebuchet MS"/>
              <a:cs typeface="Trebuchet MS"/>
            </a:endParaRPr>
          </a:p>
        </p:txBody>
      </p:sp>
      <p:sp>
        <p:nvSpPr>
          <p:cNvPr id="14" name="object 2"/>
          <p:cNvSpPr txBox="1"/>
          <p:nvPr/>
        </p:nvSpPr>
        <p:spPr>
          <a:xfrm>
            <a:off x="7904617" y="494909"/>
            <a:ext cx="4186161" cy="769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r">
              <a:lnSpc>
                <a:spcPct val="100000"/>
              </a:lnSpc>
            </a:pPr>
            <a:r>
              <a:rPr lang="tr-TR" sz="400" dirty="0" smtClean="0">
                <a:solidFill>
                  <a:srgbClr val="113E67"/>
                </a:solidFill>
                <a:latin typeface="Trebuchet MS"/>
                <a:cs typeface="Trebuchet MS"/>
              </a:rPr>
              <a:t>http://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aves.ktu.edu/belduz</a:t>
            </a:r>
            <a:endParaRPr lang="tr-TR" sz="400" dirty="0" smtClean="0">
              <a:solidFill>
                <a:srgbClr val="113E67"/>
              </a:solidFill>
              <a:latin typeface="Trebuchet MS"/>
              <a:cs typeface="Trebuchet MS"/>
            </a:endParaRPr>
          </a:p>
        </p:txBody>
      </p:sp>
      <p:sp>
        <p:nvSpPr>
          <p:cNvPr id="1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3157" y="6582233"/>
            <a:ext cx="8944367" cy="275768"/>
          </a:xfrm>
        </p:spPr>
        <p:txBody>
          <a:bodyPr/>
          <a:lstStyle/>
          <a:p>
            <a:r>
              <a:rPr lang="tr-TR" b="1" dirty="0">
                <a:solidFill>
                  <a:srgbClr val="3D79AB"/>
                </a:solidFill>
              </a:rPr>
              <a:t> </a:t>
            </a:r>
            <a:r>
              <a:rPr lang="tr-TR" b="1" dirty="0" err="1">
                <a:solidFill>
                  <a:srgbClr val="3D79AB"/>
                </a:solidFill>
              </a:rPr>
              <a:t>Belduz</a:t>
            </a:r>
            <a:r>
              <a:rPr lang="tr-TR" b="1" dirty="0">
                <a:solidFill>
                  <a:srgbClr val="3D79AB"/>
                </a:solidFill>
              </a:rPr>
              <a:t> A.O. 		AKILLI TASARIM, BİLİMSEL BİR TEORİMİDİR?</a:t>
            </a:r>
          </a:p>
          <a:p>
            <a:endParaRPr lang="tr-TR" b="1" dirty="0">
              <a:solidFill>
                <a:srgbClr val="3D79AB"/>
              </a:solidFill>
            </a:endParaRPr>
          </a:p>
        </p:txBody>
      </p:sp>
      <p:sp>
        <p:nvSpPr>
          <p:cNvPr id="16" name="Başlık 7"/>
          <p:cNvSpPr>
            <a:spLocks noGrp="1"/>
          </p:cNvSpPr>
          <p:nvPr>
            <p:ph type="title"/>
          </p:nvPr>
        </p:nvSpPr>
        <p:spPr>
          <a:xfrm>
            <a:off x="602633" y="2710502"/>
            <a:ext cx="11348977" cy="471728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i="1" dirty="0" smtClean="0"/>
              <a:t>Dinlediğiniz için teşekkürler</a:t>
            </a:r>
            <a:endParaRPr lang="tr-TR" sz="2200" i="1" dirty="0"/>
          </a:p>
        </p:txBody>
      </p:sp>
    </p:spTree>
    <p:extLst>
      <p:ext uri="{BB962C8B-B14F-4D97-AF65-F5344CB8AC3E}">
        <p14:creationId xmlns:p14="http://schemas.microsoft.com/office/powerpoint/2010/main" val="2276304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4"/>
          <p:cNvSpPr/>
          <p:nvPr/>
        </p:nvSpPr>
        <p:spPr>
          <a:xfrm>
            <a:off x="85292" y="209372"/>
            <a:ext cx="12032954" cy="220397"/>
          </a:xfrm>
          <a:custGeom>
            <a:avLst/>
            <a:gdLst/>
            <a:ahLst/>
            <a:cxnLst/>
            <a:rect l="l" t="t" r="r" b="b"/>
            <a:pathLst>
              <a:path w="10160000" h="2400300">
                <a:moveTo>
                  <a:pt x="0" y="2400300"/>
                </a:moveTo>
                <a:lnTo>
                  <a:pt x="10160000" y="2400300"/>
                </a:lnTo>
                <a:lnTo>
                  <a:pt x="10160000" y="0"/>
                </a:lnTo>
                <a:lnTo>
                  <a:pt x="0" y="0"/>
                </a:lnTo>
                <a:lnTo>
                  <a:pt x="0" y="2400300"/>
                </a:lnTo>
                <a:close/>
              </a:path>
            </a:pathLst>
          </a:custGeom>
          <a:solidFill>
            <a:srgbClr val="188DC0"/>
          </a:solidFill>
        </p:spPr>
        <p:txBody>
          <a:bodyPr wrap="square" lIns="0" tIns="0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1" name="object 3"/>
          <p:cNvSpPr/>
          <p:nvPr/>
        </p:nvSpPr>
        <p:spPr>
          <a:xfrm>
            <a:off x="85292" y="669354"/>
            <a:ext cx="12032954" cy="220397"/>
          </a:xfrm>
          <a:custGeom>
            <a:avLst/>
            <a:gdLst/>
            <a:ahLst/>
            <a:cxnLst/>
            <a:rect l="l" t="t" r="r" b="b"/>
            <a:pathLst>
              <a:path w="9347200" h="114300">
                <a:moveTo>
                  <a:pt x="0" y="114300"/>
                </a:moveTo>
                <a:lnTo>
                  <a:pt x="9347200" y="114300"/>
                </a:lnTo>
                <a:lnTo>
                  <a:pt x="9347200" y="0"/>
                </a:lnTo>
                <a:lnTo>
                  <a:pt x="0" y="0"/>
                </a:lnTo>
                <a:lnTo>
                  <a:pt x="0" y="114300"/>
                </a:lnTo>
                <a:close/>
              </a:path>
            </a:pathLst>
          </a:custGeom>
          <a:solidFill>
            <a:srgbClr val="113F67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" name="object 4"/>
          <p:cNvSpPr/>
          <p:nvPr/>
        </p:nvSpPr>
        <p:spPr>
          <a:xfrm>
            <a:off x="305088" y="368915"/>
            <a:ext cx="595090" cy="57733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" name="object 2"/>
          <p:cNvSpPr txBox="1"/>
          <p:nvPr/>
        </p:nvSpPr>
        <p:spPr>
          <a:xfrm>
            <a:off x="979908" y="430025"/>
            <a:ext cx="5557758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Karadeniz Technical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University</a:t>
            </a:r>
            <a:endParaRPr lang="tr-TR" sz="500" dirty="0" smtClean="0">
              <a:solidFill>
                <a:srgbClr val="113E67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Department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of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Biology</a:t>
            </a:r>
            <a:endParaRPr lang="tr-TR" sz="500" dirty="0" smtClean="0">
              <a:solidFill>
                <a:srgbClr val="113E67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Molecular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Biology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Laboratory</a:t>
            </a:r>
            <a:endParaRPr sz="500" dirty="0">
              <a:latin typeface="Trebuchet MS"/>
              <a:cs typeface="Trebuchet MS"/>
            </a:endParaRPr>
          </a:p>
        </p:txBody>
      </p:sp>
      <p:sp>
        <p:nvSpPr>
          <p:cNvPr id="14" name="object 2"/>
          <p:cNvSpPr txBox="1"/>
          <p:nvPr/>
        </p:nvSpPr>
        <p:spPr>
          <a:xfrm>
            <a:off x="7904617" y="494909"/>
            <a:ext cx="4186161" cy="769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r">
              <a:lnSpc>
                <a:spcPct val="100000"/>
              </a:lnSpc>
            </a:pPr>
            <a:r>
              <a:rPr lang="tr-TR" sz="400" dirty="0" smtClean="0">
                <a:solidFill>
                  <a:srgbClr val="113E67"/>
                </a:solidFill>
                <a:latin typeface="Trebuchet MS"/>
                <a:cs typeface="Trebuchet MS"/>
              </a:rPr>
              <a:t>http://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aves.ktu.edu/belduz</a:t>
            </a:r>
            <a:endParaRPr lang="tr-TR" sz="400" dirty="0" smtClean="0">
              <a:solidFill>
                <a:srgbClr val="113E67"/>
              </a:solidFill>
              <a:latin typeface="Trebuchet MS"/>
              <a:cs typeface="Trebuchet MS"/>
            </a:endParaRPr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3157" y="6582233"/>
            <a:ext cx="8944367" cy="275768"/>
          </a:xfrm>
        </p:spPr>
        <p:txBody>
          <a:bodyPr/>
          <a:lstStyle/>
          <a:p>
            <a:r>
              <a:rPr lang="tr-TR" b="1" dirty="0">
                <a:solidFill>
                  <a:srgbClr val="3D79AB"/>
                </a:solidFill>
              </a:rPr>
              <a:t> </a:t>
            </a:r>
            <a:r>
              <a:rPr lang="tr-TR" b="1" dirty="0" err="1">
                <a:solidFill>
                  <a:srgbClr val="3D79AB"/>
                </a:solidFill>
              </a:rPr>
              <a:t>Belduz</a:t>
            </a:r>
            <a:r>
              <a:rPr lang="tr-TR" b="1" dirty="0">
                <a:solidFill>
                  <a:srgbClr val="3D79AB"/>
                </a:solidFill>
              </a:rPr>
              <a:t> A.O. 		AKILLI TASARIM, BİLİMSEL BİR TEORİMİDİR?</a:t>
            </a:r>
          </a:p>
        </p:txBody>
      </p:sp>
      <p:sp>
        <p:nvSpPr>
          <p:cNvPr id="2" name="Dikdörtgen 1"/>
          <p:cNvSpPr/>
          <p:nvPr/>
        </p:nvSpPr>
        <p:spPr>
          <a:xfrm>
            <a:off x="1882310" y="6222176"/>
            <a:ext cx="100218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tr-TR" sz="800" u="sng" dirty="0" smtClean="0">
                <a:hlinkClick r:id="rId3"/>
              </a:rPr>
              <a:t>[URL]</a:t>
            </a:r>
            <a:r>
              <a:rPr lang="tr-TR" sz="800" dirty="0" smtClean="0"/>
              <a:t> </a:t>
            </a:r>
            <a:r>
              <a:rPr lang="tr-TR" sz="600" u="sng" dirty="0" smtClean="0">
                <a:hlinkClick r:id="rId4"/>
              </a:rPr>
              <a:t>https</a:t>
            </a:r>
            <a:r>
              <a:rPr lang="tr-TR" sz="600" u="sng" dirty="0">
                <a:hlinkClick r:id="rId4"/>
              </a:rPr>
              <a:t>://www.google.com/url?sa=t&amp;rct=j&amp;q=&amp;esrc=s&amp;source=web&amp;cd=&amp;cad=rja&amp;uact=8&amp;ved=2ahUKEwj8zNGixsnzAhUBgv0HHa_VC04QFnoECBIQAw&amp;url=https%3A%2F%2Ftr.wikipedia.org%2Fwiki%2FEvrim&amp;usg=AOvVaw3VhS2RuUVTGrDBpO_vsyeP</a:t>
            </a:r>
            <a:r>
              <a:rPr lang="tr-TR" sz="600" dirty="0"/>
              <a:t> </a:t>
            </a:r>
          </a:p>
          <a:p>
            <a:pPr lvl="0"/>
            <a:r>
              <a:rPr lang="tr-TR" sz="700" u="sng" dirty="0">
                <a:hlinkClick r:id="rId3"/>
              </a:rPr>
              <a:t>[URL]</a:t>
            </a:r>
            <a:r>
              <a:rPr lang="tr-TR" sz="700" dirty="0"/>
              <a:t> </a:t>
            </a:r>
            <a:r>
              <a:rPr lang="tr-TR" sz="600" u="sng" dirty="0" smtClean="0">
                <a:hlinkClick r:id="rId5"/>
              </a:rPr>
              <a:t>https</a:t>
            </a:r>
            <a:r>
              <a:rPr lang="tr-TR" sz="600" u="sng" dirty="0">
                <a:hlinkClick r:id="rId5"/>
              </a:rPr>
              <a:t>://www.yaklasansaat.com/dunyamiz/canlilar/evrim.asp</a:t>
            </a:r>
            <a:r>
              <a:rPr lang="tr-TR" sz="600" b="1" dirty="0"/>
              <a:t> </a:t>
            </a:r>
            <a:endParaRPr lang="tr-TR" sz="600" dirty="0"/>
          </a:p>
          <a:p>
            <a:pPr lvl="0"/>
            <a:endParaRPr lang="tr-TR" sz="800" dirty="0"/>
          </a:p>
        </p:txBody>
      </p:sp>
      <p:sp>
        <p:nvSpPr>
          <p:cNvPr id="15" name="Başlık 7"/>
          <p:cNvSpPr>
            <a:spLocks noGrp="1"/>
          </p:cNvSpPr>
          <p:nvPr>
            <p:ph type="title"/>
          </p:nvPr>
        </p:nvSpPr>
        <p:spPr>
          <a:xfrm>
            <a:off x="746567" y="1063361"/>
            <a:ext cx="11344211" cy="471728"/>
          </a:xfrm>
        </p:spPr>
        <p:txBody>
          <a:bodyPr>
            <a:normAutofit fontScale="90000"/>
          </a:bodyPr>
          <a:lstStyle/>
          <a:p>
            <a:pPr algn="ctr"/>
            <a:r>
              <a:rPr lang="tr-TR" sz="3100" b="1" dirty="0" smtClean="0"/>
              <a:t>Evrim Görüşü/Felsefesi Nedir?</a:t>
            </a:r>
            <a:r>
              <a:rPr lang="tr-TR" sz="1800" dirty="0"/>
              <a:t/>
            </a:r>
            <a:br>
              <a:rPr lang="tr-TR" sz="1800" dirty="0"/>
            </a:br>
            <a:endParaRPr lang="tr-TR" sz="1800" i="1" dirty="0"/>
          </a:p>
        </p:txBody>
      </p:sp>
      <p:sp>
        <p:nvSpPr>
          <p:cNvPr id="17" name="İçerik Yer Tutucusu 2"/>
          <p:cNvSpPr>
            <a:spLocks noGrp="1"/>
          </p:cNvSpPr>
          <p:nvPr>
            <p:ph idx="1"/>
          </p:nvPr>
        </p:nvSpPr>
        <p:spPr>
          <a:xfrm>
            <a:off x="1882310" y="1883289"/>
            <a:ext cx="8699422" cy="3824712"/>
          </a:xfrm>
        </p:spPr>
        <p:txBody>
          <a:bodyPr>
            <a:normAutofit/>
          </a:bodyPr>
          <a:lstStyle/>
          <a:p>
            <a:r>
              <a:rPr lang="tr-TR" b="1" dirty="0"/>
              <a:t>Evrim</a:t>
            </a:r>
            <a:r>
              <a:rPr lang="tr-TR" dirty="0"/>
              <a:t>, bir canlı popülasyonunun genetik kompozisyonunun rastgele mutasyonlar yoluyla zamanla değişmesi anlamına </a:t>
            </a:r>
            <a:r>
              <a:rPr lang="tr-TR" dirty="0" smtClean="0"/>
              <a:t>gelir</a:t>
            </a:r>
          </a:p>
          <a:p>
            <a:r>
              <a:rPr lang="tr-TR" dirty="0" smtClean="0"/>
              <a:t>Başka </a:t>
            </a:r>
            <a:r>
              <a:rPr lang="tr-TR" dirty="0"/>
              <a:t>bir tanımıyla evrim, </a:t>
            </a:r>
            <a:r>
              <a:rPr lang="tr-TR" b="1" i="1" dirty="0"/>
              <a:t>popülasyon içi gen ve özellik dağılımlarının, nesiller içerisindeki </a:t>
            </a:r>
            <a:r>
              <a:rPr lang="tr-TR" b="1" i="1" dirty="0" smtClean="0"/>
              <a:t>değişimidir</a:t>
            </a:r>
            <a:r>
              <a:rPr lang="tr-TR" dirty="0" smtClean="0"/>
              <a:t> </a:t>
            </a:r>
          </a:p>
          <a:p>
            <a:r>
              <a:rPr lang="tr-TR" dirty="0" smtClean="0"/>
              <a:t>Diğer </a:t>
            </a:r>
            <a:r>
              <a:rPr lang="tr-TR" dirty="0"/>
              <a:t>bir tanıma göre </a:t>
            </a:r>
            <a:r>
              <a:rPr lang="tr-TR" dirty="0" err="1"/>
              <a:t>ise”</a:t>
            </a:r>
            <a:r>
              <a:rPr lang="tr-TR" b="1" dirty="0" err="1"/>
              <a:t>Bütün</a:t>
            </a:r>
            <a:r>
              <a:rPr lang="tr-TR" b="1" dirty="0"/>
              <a:t> canlıların</a:t>
            </a:r>
            <a:r>
              <a:rPr lang="tr-TR" dirty="0"/>
              <a:t>, çok uzak bir geçmişte yaşamış, </a:t>
            </a:r>
            <a:r>
              <a:rPr lang="tr-TR" b="1" dirty="0"/>
              <a:t>tek bir ortak ata</a:t>
            </a:r>
            <a:r>
              <a:rPr lang="tr-TR" dirty="0"/>
              <a:t>dan, </a:t>
            </a:r>
            <a:r>
              <a:rPr lang="tr-TR" b="1" dirty="0"/>
              <a:t>tesadüfi değişimler sonucu oluşmuş olduğunu kabul eden görüştür</a:t>
            </a:r>
            <a:r>
              <a:rPr lang="tr-TR" b="1" dirty="0" smtClean="0"/>
              <a:t>”</a:t>
            </a:r>
            <a:r>
              <a:rPr lang="tr-TR" dirty="0" smtClean="0"/>
              <a:t> </a:t>
            </a:r>
          </a:p>
          <a:p>
            <a:r>
              <a:rPr lang="tr-TR" b="1" dirty="0" err="1" smtClean="0"/>
              <a:t>Darwinist</a:t>
            </a:r>
            <a:r>
              <a:rPr lang="tr-TR" b="1" dirty="0" smtClean="0"/>
              <a:t> </a:t>
            </a:r>
            <a:r>
              <a:rPr lang="tr-TR" b="1" dirty="0"/>
              <a:t>görüşün</a:t>
            </a:r>
            <a:r>
              <a:rPr lang="tr-TR" dirty="0"/>
              <a:t> kökenini oluşturan iki bileşen; </a:t>
            </a:r>
            <a:r>
              <a:rPr lang="tr-TR" b="1" dirty="0"/>
              <a:t>mutasyonlar</a:t>
            </a:r>
            <a:r>
              <a:rPr lang="tr-TR" dirty="0"/>
              <a:t> ve doğanın etken olduğu </a:t>
            </a:r>
            <a:r>
              <a:rPr lang="tr-TR" b="1" dirty="0"/>
              <a:t>seçilim</a:t>
            </a:r>
            <a:r>
              <a:rPr lang="tr-TR" dirty="0"/>
              <a:t>dir. Başka bir deyişle, </a:t>
            </a:r>
            <a:r>
              <a:rPr lang="tr-TR" b="1" dirty="0"/>
              <a:t>evrim görüşünün</a:t>
            </a:r>
            <a:r>
              <a:rPr lang="tr-TR" dirty="0"/>
              <a:t> en temel iki mekanizması, </a:t>
            </a:r>
            <a:r>
              <a:rPr lang="tr-TR" b="1" dirty="0"/>
              <a:t>mutasyon</a:t>
            </a:r>
            <a:r>
              <a:rPr lang="tr-TR" dirty="0"/>
              <a:t> ve </a:t>
            </a:r>
            <a:r>
              <a:rPr lang="tr-TR" b="1" dirty="0"/>
              <a:t>doğal </a:t>
            </a:r>
            <a:r>
              <a:rPr lang="tr-TR" b="1" dirty="0" smtClean="0"/>
              <a:t>seçilim</a:t>
            </a:r>
            <a:r>
              <a:rPr lang="tr-TR" dirty="0" smtClean="0"/>
              <a:t>dir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11108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4"/>
          <p:cNvSpPr/>
          <p:nvPr/>
        </p:nvSpPr>
        <p:spPr>
          <a:xfrm>
            <a:off x="85292" y="209372"/>
            <a:ext cx="12032954" cy="220397"/>
          </a:xfrm>
          <a:custGeom>
            <a:avLst/>
            <a:gdLst/>
            <a:ahLst/>
            <a:cxnLst/>
            <a:rect l="l" t="t" r="r" b="b"/>
            <a:pathLst>
              <a:path w="10160000" h="2400300">
                <a:moveTo>
                  <a:pt x="0" y="2400300"/>
                </a:moveTo>
                <a:lnTo>
                  <a:pt x="10160000" y="2400300"/>
                </a:lnTo>
                <a:lnTo>
                  <a:pt x="10160000" y="0"/>
                </a:lnTo>
                <a:lnTo>
                  <a:pt x="0" y="0"/>
                </a:lnTo>
                <a:lnTo>
                  <a:pt x="0" y="2400300"/>
                </a:lnTo>
                <a:close/>
              </a:path>
            </a:pathLst>
          </a:custGeom>
          <a:solidFill>
            <a:srgbClr val="188DC0"/>
          </a:solidFill>
        </p:spPr>
        <p:txBody>
          <a:bodyPr wrap="square" lIns="0" tIns="0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1" name="object 3"/>
          <p:cNvSpPr/>
          <p:nvPr/>
        </p:nvSpPr>
        <p:spPr>
          <a:xfrm>
            <a:off x="85292" y="669354"/>
            <a:ext cx="12032954" cy="220397"/>
          </a:xfrm>
          <a:custGeom>
            <a:avLst/>
            <a:gdLst/>
            <a:ahLst/>
            <a:cxnLst/>
            <a:rect l="l" t="t" r="r" b="b"/>
            <a:pathLst>
              <a:path w="9347200" h="114300">
                <a:moveTo>
                  <a:pt x="0" y="114300"/>
                </a:moveTo>
                <a:lnTo>
                  <a:pt x="9347200" y="114300"/>
                </a:lnTo>
                <a:lnTo>
                  <a:pt x="9347200" y="0"/>
                </a:lnTo>
                <a:lnTo>
                  <a:pt x="0" y="0"/>
                </a:lnTo>
                <a:lnTo>
                  <a:pt x="0" y="114300"/>
                </a:lnTo>
                <a:close/>
              </a:path>
            </a:pathLst>
          </a:custGeom>
          <a:solidFill>
            <a:srgbClr val="113F67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" name="object 4"/>
          <p:cNvSpPr/>
          <p:nvPr/>
        </p:nvSpPr>
        <p:spPr>
          <a:xfrm>
            <a:off x="305088" y="368915"/>
            <a:ext cx="595090" cy="57733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" name="object 2"/>
          <p:cNvSpPr txBox="1"/>
          <p:nvPr/>
        </p:nvSpPr>
        <p:spPr>
          <a:xfrm>
            <a:off x="979908" y="430025"/>
            <a:ext cx="5557758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Karadeniz Technical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University</a:t>
            </a:r>
            <a:endParaRPr lang="tr-TR" sz="500" dirty="0" smtClean="0">
              <a:solidFill>
                <a:srgbClr val="113E67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Department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of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Biology</a:t>
            </a:r>
            <a:endParaRPr lang="tr-TR" sz="500" dirty="0" smtClean="0">
              <a:solidFill>
                <a:srgbClr val="113E67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Molecular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Biology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Laboratory</a:t>
            </a:r>
            <a:endParaRPr sz="500" dirty="0">
              <a:latin typeface="Trebuchet MS"/>
              <a:cs typeface="Trebuchet MS"/>
            </a:endParaRPr>
          </a:p>
        </p:txBody>
      </p:sp>
      <p:sp>
        <p:nvSpPr>
          <p:cNvPr id="14" name="object 2"/>
          <p:cNvSpPr txBox="1"/>
          <p:nvPr/>
        </p:nvSpPr>
        <p:spPr>
          <a:xfrm>
            <a:off x="7904617" y="494909"/>
            <a:ext cx="4186161" cy="769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r">
              <a:lnSpc>
                <a:spcPct val="100000"/>
              </a:lnSpc>
            </a:pPr>
            <a:r>
              <a:rPr lang="tr-TR" sz="400" dirty="0" smtClean="0">
                <a:solidFill>
                  <a:srgbClr val="113E67"/>
                </a:solidFill>
                <a:latin typeface="Trebuchet MS"/>
                <a:cs typeface="Trebuchet MS"/>
              </a:rPr>
              <a:t>http://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aves.ktu.edu/belduz</a:t>
            </a:r>
            <a:endParaRPr lang="tr-TR" sz="400" dirty="0" smtClean="0">
              <a:solidFill>
                <a:srgbClr val="113E67"/>
              </a:solidFill>
              <a:latin typeface="Trebuchet MS"/>
              <a:cs typeface="Trebuchet MS"/>
            </a:endParaRPr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3157" y="6582233"/>
            <a:ext cx="8944367" cy="275768"/>
          </a:xfrm>
        </p:spPr>
        <p:txBody>
          <a:bodyPr/>
          <a:lstStyle/>
          <a:p>
            <a:r>
              <a:rPr lang="tr-TR" b="1" dirty="0">
                <a:solidFill>
                  <a:srgbClr val="3D79AB"/>
                </a:solidFill>
              </a:rPr>
              <a:t> </a:t>
            </a:r>
            <a:r>
              <a:rPr lang="tr-TR" b="1" dirty="0" err="1">
                <a:solidFill>
                  <a:srgbClr val="3D79AB"/>
                </a:solidFill>
              </a:rPr>
              <a:t>Belduz</a:t>
            </a:r>
            <a:r>
              <a:rPr lang="tr-TR" b="1" dirty="0">
                <a:solidFill>
                  <a:srgbClr val="3D79AB"/>
                </a:solidFill>
              </a:rPr>
              <a:t> A.O. 		</a:t>
            </a:r>
            <a:r>
              <a:rPr lang="en-US" b="1" dirty="0">
                <a:solidFill>
                  <a:srgbClr val="3D79AB"/>
                </a:solidFill>
              </a:rPr>
              <a:t> </a:t>
            </a:r>
            <a:r>
              <a:rPr lang="tr-TR" b="1" dirty="0">
                <a:solidFill>
                  <a:srgbClr val="3D79AB"/>
                </a:solidFill>
              </a:rPr>
              <a:t>AKILLI TASARIM, BİLİMSEL BİR TEORİMİDİR?</a:t>
            </a:r>
          </a:p>
        </p:txBody>
      </p:sp>
      <p:sp>
        <p:nvSpPr>
          <p:cNvPr id="2" name="Dikdörtgen 1"/>
          <p:cNvSpPr/>
          <p:nvPr/>
        </p:nvSpPr>
        <p:spPr>
          <a:xfrm>
            <a:off x="1915773" y="6306703"/>
            <a:ext cx="945609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tr-TR" sz="900" dirty="0" err="1" smtClean="0"/>
              <a:t>Dembski</a:t>
            </a:r>
            <a:r>
              <a:rPr lang="tr-TR" sz="900" dirty="0"/>
              <a:t>, W.A. (2006) </a:t>
            </a:r>
            <a:r>
              <a:rPr lang="tr-TR" sz="900" dirty="0" err="1"/>
              <a:t>The</a:t>
            </a:r>
            <a:r>
              <a:rPr lang="tr-TR" sz="900" dirty="0"/>
              <a:t> </a:t>
            </a:r>
            <a:r>
              <a:rPr lang="tr-TR" sz="900" dirty="0" err="1"/>
              <a:t>Briefing</a:t>
            </a:r>
            <a:r>
              <a:rPr lang="tr-TR" sz="900" dirty="0"/>
              <a:t>, 337, 14–15 </a:t>
            </a:r>
          </a:p>
        </p:txBody>
      </p:sp>
      <p:sp>
        <p:nvSpPr>
          <p:cNvPr id="15" name="Başlık 7"/>
          <p:cNvSpPr>
            <a:spLocks noGrp="1"/>
          </p:cNvSpPr>
          <p:nvPr>
            <p:ph type="title"/>
          </p:nvPr>
        </p:nvSpPr>
        <p:spPr>
          <a:xfrm>
            <a:off x="700268" y="1063361"/>
            <a:ext cx="11348977" cy="471728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i="1" dirty="0" smtClean="0"/>
              <a:t>Akıllı </a:t>
            </a:r>
            <a:r>
              <a:rPr lang="tr-TR" b="1" i="1" dirty="0"/>
              <a:t>tasarım görüşü nedir ve iddiası nedir?</a:t>
            </a:r>
            <a:r>
              <a:rPr lang="tr-TR" dirty="0"/>
              <a:t/>
            </a:r>
            <a:br>
              <a:rPr lang="tr-TR" dirty="0"/>
            </a:br>
            <a:r>
              <a:rPr lang="tr-TR" b="1" i="1" dirty="0"/>
              <a:t/>
            </a:r>
            <a:br>
              <a:rPr lang="tr-TR" b="1" i="1" dirty="0"/>
            </a:br>
            <a:endParaRPr lang="tr-TR" i="1" dirty="0"/>
          </a:p>
        </p:txBody>
      </p:sp>
      <p:sp>
        <p:nvSpPr>
          <p:cNvPr id="17" name="İçerik Yer Tutucusu 2"/>
          <p:cNvSpPr>
            <a:spLocks noGrp="1"/>
          </p:cNvSpPr>
          <p:nvPr>
            <p:ph idx="1"/>
          </p:nvPr>
        </p:nvSpPr>
        <p:spPr>
          <a:xfrm>
            <a:off x="677334" y="2160590"/>
            <a:ext cx="10802542" cy="3776305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Akıllı </a:t>
            </a:r>
            <a:r>
              <a:rPr lang="tr-TR" dirty="0"/>
              <a:t>tasarım, </a:t>
            </a:r>
            <a:endParaRPr lang="tr-TR" dirty="0" smtClean="0"/>
          </a:p>
          <a:p>
            <a:pPr lvl="1"/>
            <a:r>
              <a:rPr lang="tr-TR" dirty="0" smtClean="0"/>
              <a:t>evrenin </a:t>
            </a:r>
            <a:r>
              <a:rPr lang="tr-TR" dirty="0"/>
              <a:t>ve canlıların bir zeki varlık tarafından tasarlandığını, </a:t>
            </a:r>
            <a:endParaRPr lang="tr-TR" dirty="0" smtClean="0"/>
          </a:p>
          <a:p>
            <a:pPr lvl="1"/>
            <a:r>
              <a:rPr lang="tr-TR" dirty="0" smtClean="0"/>
              <a:t>tasarımın </a:t>
            </a:r>
            <a:r>
              <a:rPr lang="tr-TR" dirty="0"/>
              <a:t>arkasında bir tasarımcının olduğunu, </a:t>
            </a:r>
            <a:endParaRPr lang="tr-TR" dirty="0" smtClean="0"/>
          </a:p>
          <a:p>
            <a:pPr lvl="1"/>
            <a:r>
              <a:rPr lang="tr-TR" dirty="0" smtClean="0"/>
              <a:t>rastgele </a:t>
            </a:r>
            <a:r>
              <a:rPr lang="tr-TR" dirty="0"/>
              <a:t>ve sebepsiz, nedensiz, doğal seleksiyon gibi yönlendirilmemiş bir süreçle </a:t>
            </a:r>
            <a:endParaRPr lang="tr-TR" dirty="0" smtClean="0"/>
          </a:p>
          <a:p>
            <a:pPr marL="457200" lvl="1" indent="0">
              <a:buNone/>
            </a:pPr>
            <a:r>
              <a:rPr lang="tr-TR" dirty="0"/>
              <a:t> </a:t>
            </a:r>
            <a:r>
              <a:rPr lang="tr-TR" dirty="0" smtClean="0"/>
              <a:t>    ve </a:t>
            </a:r>
            <a:r>
              <a:rPr lang="tr-TR" dirty="0"/>
              <a:t>kontrolsüz olarak var </a:t>
            </a:r>
            <a:r>
              <a:rPr lang="tr-TR" dirty="0" smtClean="0"/>
              <a:t>edilmediğini,  </a:t>
            </a:r>
          </a:p>
          <a:p>
            <a:pPr lvl="1"/>
            <a:r>
              <a:rPr lang="tr-TR" dirty="0" smtClean="0"/>
              <a:t>tasarımın </a:t>
            </a:r>
            <a:r>
              <a:rPr lang="tr-TR" dirty="0"/>
              <a:t>en iyi şekilde akıllı bir nedene dayandığı sonucuna varmak için </a:t>
            </a:r>
            <a:endParaRPr lang="tr-TR" dirty="0" smtClean="0"/>
          </a:p>
          <a:p>
            <a:pPr marL="457200" lvl="1" indent="0">
              <a:buNone/>
            </a:pPr>
            <a:r>
              <a:rPr lang="tr-TR" dirty="0" smtClean="0"/>
              <a:t>     diğer </a:t>
            </a:r>
            <a:r>
              <a:rPr lang="tr-TR" dirty="0"/>
              <a:t>tarihsel bilimler tarafından yaygın olarak kullanılan yöntemleri kullanan bir görüştür. </a:t>
            </a:r>
          </a:p>
          <a:p>
            <a:r>
              <a:rPr lang="tr-TR" dirty="0"/>
              <a:t>Akıllı tasarımın temel iddiası, </a:t>
            </a:r>
            <a:endParaRPr lang="tr-TR" dirty="0" smtClean="0"/>
          </a:p>
          <a:p>
            <a:pPr lvl="1"/>
            <a:r>
              <a:rPr lang="tr-TR" dirty="0" smtClean="0"/>
              <a:t>bazı </a:t>
            </a:r>
            <a:r>
              <a:rPr lang="tr-TR" dirty="0"/>
              <a:t>biyolojik yapıların tedrici evrimsel değişmelerle ortaya çıkmış </a:t>
            </a:r>
            <a:r>
              <a:rPr lang="tr-TR" dirty="0" smtClean="0"/>
              <a:t>olamayacağıdır</a:t>
            </a:r>
          </a:p>
          <a:p>
            <a:pPr lvl="1"/>
            <a:r>
              <a:rPr lang="tr-TR" dirty="0" smtClean="0"/>
              <a:t>çünkü </a:t>
            </a:r>
            <a:r>
              <a:rPr lang="tr-TR" dirty="0"/>
              <a:t>bu biyolojik yapılar, </a:t>
            </a:r>
            <a:r>
              <a:rPr lang="tr-TR" dirty="0">
                <a:solidFill>
                  <a:srgbClr val="FF0000"/>
                </a:solidFill>
              </a:rPr>
              <a:t>sadece mevcut yapı ve fonksiyonları ile bulunduğu </a:t>
            </a:r>
            <a:r>
              <a:rPr lang="tr-TR" dirty="0"/>
              <a:t>organizmada </a:t>
            </a:r>
            <a:r>
              <a:rPr lang="tr-TR" dirty="0" smtClean="0">
                <a:solidFill>
                  <a:srgbClr val="FF0000"/>
                </a:solidFill>
              </a:rPr>
              <a:t>kullanışlıdır</a:t>
            </a:r>
            <a:r>
              <a:rPr lang="tr-TR" dirty="0" smtClean="0"/>
              <a:t> </a:t>
            </a:r>
          </a:p>
          <a:p>
            <a:pPr lvl="1"/>
            <a:r>
              <a:rPr lang="tr-TR" dirty="0" smtClean="0"/>
              <a:t>Bu </a:t>
            </a:r>
            <a:r>
              <a:rPr lang="tr-TR" dirty="0"/>
              <a:t>kadar kompleks biyolojik yapıların varlığını ancak akıllı </a:t>
            </a:r>
            <a:r>
              <a:rPr lang="tr-TR" dirty="0" smtClean="0"/>
              <a:t>sebepler </a:t>
            </a:r>
            <a:r>
              <a:rPr lang="tr-TR" dirty="0"/>
              <a:t>yeterince uygun biçimde </a:t>
            </a:r>
            <a:r>
              <a:rPr lang="tr-TR" dirty="0" smtClean="0"/>
              <a:t>açıklayabilir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19245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4"/>
          <p:cNvSpPr/>
          <p:nvPr/>
        </p:nvSpPr>
        <p:spPr>
          <a:xfrm>
            <a:off x="85292" y="209372"/>
            <a:ext cx="12032954" cy="220397"/>
          </a:xfrm>
          <a:custGeom>
            <a:avLst/>
            <a:gdLst/>
            <a:ahLst/>
            <a:cxnLst/>
            <a:rect l="l" t="t" r="r" b="b"/>
            <a:pathLst>
              <a:path w="10160000" h="2400300">
                <a:moveTo>
                  <a:pt x="0" y="2400300"/>
                </a:moveTo>
                <a:lnTo>
                  <a:pt x="10160000" y="2400300"/>
                </a:lnTo>
                <a:lnTo>
                  <a:pt x="10160000" y="0"/>
                </a:lnTo>
                <a:lnTo>
                  <a:pt x="0" y="0"/>
                </a:lnTo>
                <a:lnTo>
                  <a:pt x="0" y="2400300"/>
                </a:lnTo>
                <a:close/>
              </a:path>
            </a:pathLst>
          </a:custGeom>
          <a:solidFill>
            <a:srgbClr val="188DC0"/>
          </a:solidFill>
        </p:spPr>
        <p:txBody>
          <a:bodyPr wrap="square" lIns="0" tIns="0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1" name="object 3"/>
          <p:cNvSpPr/>
          <p:nvPr/>
        </p:nvSpPr>
        <p:spPr>
          <a:xfrm>
            <a:off x="85292" y="669354"/>
            <a:ext cx="12032954" cy="220397"/>
          </a:xfrm>
          <a:custGeom>
            <a:avLst/>
            <a:gdLst/>
            <a:ahLst/>
            <a:cxnLst/>
            <a:rect l="l" t="t" r="r" b="b"/>
            <a:pathLst>
              <a:path w="9347200" h="114300">
                <a:moveTo>
                  <a:pt x="0" y="114300"/>
                </a:moveTo>
                <a:lnTo>
                  <a:pt x="9347200" y="114300"/>
                </a:lnTo>
                <a:lnTo>
                  <a:pt x="9347200" y="0"/>
                </a:lnTo>
                <a:lnTo>
                  <a:pt x="0" y="0"/>
                </a:lnTo>
                <a:lnTo>
                  <a:pt x="0" y="114300"/>
                </a:lnTo>
                <a:close/>
              </a:path>
            </a:pathLst>
          </a:custGeom>
          <a:solidFill>
            <a:srgbClr val="113F67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" name="object 4"/>
          <p:cNvSpPr/>
          <p:nvPr/>
        </p:nvSpPr>
        <p:spPr>
          <a:xfrm>
            <a:off x="305088" y="368915"/>
            <a:ext cx="595090" cy="57733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" name="object 2"/>
          <p:cNvSpPr txBox="1"/>
          <p:nvPr/>
        </p:nvSpPr>
        <p:spPr>
          <a:xfrm>
            <a:off x="979908" y="430025"/>
            <a:ext cx="5557758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Karadeniz Technical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University</a:t>
            </a:r>
            <a:endParaRPr lang="tr-TR" sz="500" dirty="0" smtClean="0">
              <a:solidFill>
                <a:srgbClr val="113E67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Department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of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Biology</a:t>
            </a:r>
            <a:endParaRPr lang="tr-TR" sz="500" dirty="0" smtClean="0">
              <a:solidFill>
                <a:srgbClr val="113E67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Molecular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Biology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Laboratory</a:t>
            </a:r>
            <a:endParaRPr sz="500" dirty="0">
              <a:latin typeface="Trebuchet MS"/>
              <a:cs typeface="Trebuchet MS"/>
            </a:endParaRPr>
          </a:p>
        </p:txBody>
      </p:sp>
      <p:sp>
        <p:nvSpPr>
          <p:cNvPr id="14" name="object 2"/>
          <p:cNvSpPr txBox="1"/>
          <p:nvPr/>
        </p:nvSpPr>
        <p:spPr>
          <a:xfrm>
            <a:off x="7904617" y="494909"/>
            <a:ext cx="4186161" cy="769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r">
              <a:lnSpc>
                <a:spcPct val="100000"/>
              </a:lnSpc>
            </a:pPr>
            <a:r>
              <a:rPr lang="tr-TR" sz="400" dirty="0" smtClean="0">
                <a:solidFill>
                  <a:srgbClr val="113E67"/>
                </a:solidFill>
                <a:latin typeface="Trebuchet MS"/>
                <a:cs typeface="Trebuchet MS"/>
              </a:rPr>
              <a:t>http://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aves.ktu.edu/belduz</a:t>
            </a:r>
            <a:endParaRPr lang="tr-TR" sz="400" dirty="0" smtClean="0">
              <a:solidFill>
                <a:srgbClr val="113E67"/>
              </a:solidFill>
              <a:latin typeface="Trebuchet MS"/>
              <a:cs typeface="Trebuchet MS"/>
            </a:endParaRPr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3157" y="6582233"/>
            <a:ext cx="8944367" cy="275768"/>
          </a:xfrm>
        </p:spPr>
        <p:txBody>
          <a:bodyPr/>
          <a:lstStyle/>
          <a:p>
            <a:r>
              <a:rPr lang="tr-TR" b="1" dirty="0">
                <a:solidFill>
                  <a:srgbClr val="3D79AB"/>
                </a:solidFill>
              </a:rPr>
              <a:t> </a:t>
            </a:r>
            <a:r>
              <a:rPr lang="tr-TR" b="1" dirty="0" err="1">
                <a:solidFill>
                  <a:srgbClr val="3D79AB"/>
                </a:solidFill>
              </a:rPr>
              <a:t>Belduz</a:t>
            </a:r>
            <a:r>
              <a:rPr lang="tr-TR" b="1" dirty="0">
                <a:solidFill>
                  <a:srgbClr val="3D79AB"/>
                </a:solidFill>
              </a:rPr>
              <a:t> A.O. 		</a:t>
            </a:r>
            <a:r>
              <a:rPr lang="en-US" b="1" dirty="0">
                <a:solidFill>
                  <a:srgbClr val="3D79AB"/>
                </a:solidFill>
              </a:rPr>
              <a:t> </a:t>
            </a:r>
            <a:r>
              <a:rPr lang="tr-TR" b="1" dirty="0">
                <a:solidFill>
                  <a:srgbClr val="3D79AB"/>
                </a:solidFill>
              </a:rPr>
              <a:t>AKILLI TASARIM, BİLİMSEL BİR TEORİMİDİR?</a:t>
            </a:r>
          </a:p>
        </p:txBody>
      </p:sp>
      <p:sp>
        <p:nvSpPr>
          <p:cNvPr id="15" name="Başlık 7"/>
          <p:cNvSpPr>
            <a:spLocks noGrp="1"/>
          </p:cNvSpPr>
          <p:nvPr>
            <p:ph type="title"/>
          </p:nvPr>
        </p:nvSpPr>
        <p:spPr>
          <a:xfrm>
            <a:off x="700268" y="1063361"/>
            <a:ext cx="11348977" cy="471728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i="1" dirty="0"/>
              <a:t>Akıllı tasarım görüşü nedir ve iddiası nedir</a:t>
            </a:r>
            <a:r>
              <a:rPr lang="tr-TR" b="1" i="1" dirty="0" smtClean="0"/>
              <a:t>?</a:t>
            </a:r>
            <a:endParaRPr lang="tr-TR" sz="1800" b="1" i="1" dirty="0"/>
          </a:p>
        </p:txBody>
      </p:sp>
      <p:sp>
        <p:nvSpPr>
          <p:cNvPr id="17" name="İçerik Yer Tutucusu 2"/>
          <p:cNvSpPr>
            <a:spLocks noGrp="1"/>
          </p:cNvSpPr>
          <p:nvPr>
            <p:ph idx="1"/>
          </p:nvPr>
        </p:nvSpPr>
        <p:spPr>
          <a:xfrm>
            <a:off x="677334" y="1778924"/>
            <a:ext cx="10827481" cy="4574415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/>
              <a:t>Akıllı </a:t>
            </a:r>
            <a:r>
              <a:rPr lang="tr-TR" dirty="0"/>
              <a:t>tasarım </a:t>
            </a:r>
            <a:r>
              <a:rPr lang="tr-TR" dirty="0" smtClean="0"/>
              <a:t>taraftarları;</a:t>
            </a:r>
          </a:p>
          <a:p>
            <a:pPr lvl="1"/>
            <a:r>
              <a:rPr lang="tr-TR" dirty="0" smtClean="0"/>
              <a:t>akıllı </a:t>
            </a:r>
            <a:r>
              <a:rPr lang="tr-TR" dirty="0"/>
              <a:t>tasarımın bir bilim olduğu, </a:t>
            </a:r>
            <a:endParaRPr lang="tr-TR" dirty="0" smtClean="0"/>
          </a:p>
          <a:p>
            <a:pPr lvl="1"/>
            <a:r>
              <a:rPr lang="tr-TR" dirty="0" smtClean="0"/>
              <a:t>dünyanın </a:t>
            </a:r>
            <a:r>
              <a:rPr lang="tr-TR" dirty="0"/>
              <a:t>ve özellikle biyolojik dünyanın işleyiş biçiminde </a:t>
            </a:r>
            <a:endParaRPr lang="tr-TR" dirty="0" smtClean="0"/>
          </a:p>
          <a:p>
            <a:pPr marL="457200" lvl="1" indent="0">
              <a:buNone/>
            </a:pPr>
            <a:r>
              <a:rPr lang="tr-TR" dirty="0"/>
              <a:t> </a:t>
            </a:r>
            <a:r>
              <a:rPr lang="tr-TR" dirty="0" smtClean="0"/>
              <a:t>    zekâ </a:t>
            </a:r>
            <a:r>
              <a:rPr lang="tr-TR" dirty="0"/>
              <a:t>arayışını içeren bilim </a:t>
            </a:r>
            <a:r>
              <a:rPr lang="tr-TR" dirty="0" smtClean="0"/>
              <a:t>olduğunu savunmaktadırlar.</a:t>
            </a:r>
          </a:p>
          <a:p>
            <a:pPr marL="457200" lvl="1" indent="0">
              <a:buNone/>
            </a:pPr>
            <a:endParaRPr lang="tr-TR" dirty="0"/>
          </a:p>
          <a:p>
            <a:r>
              <a:rPr lang="tr-TR" dirty="0" err="1" smtClean="0"/>
              <a:t>Phillip</a:t>
            </a:r>
            <a:r>
              <a:rPr lang="tr-TR" dirty="0" smtClean="0"/>
              <a:t> </a:t>
            </a:r>
            <a:r>
              <a:rPr lang="tr-TR" dirty="0"/>
              <a:t>Johnson’a göre bilimsel olarak düşünülmesi gereken iki hipotez vardır. 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sz="1600" dirty="0">
                <a:solidFill>
                  <a:srgbClr val="FF0000"/>
                </a:solidFill>
              </a:rPr>
              <a:t>I</a:t>
            </a:r>
            <a:r>
              <a:rPr lang="tr-TR" sz="1600" dirty="0"/>
              <a:t>) yaşam tarihinde yapılan tüm var oluşları gerçekleştirmek için yaratıcı bir zekaya ihtiyacınız olduğudur; </a:t>
            </a:r>
          </a:p>
          <a:p>
            <a:pPr marL="0" indent="0">
              <a:buNone/>
            </a:pPr>
            <a:r>
              <a:rPr lang="tr-TR" sz="1600" dirty="0"/>
              <a:t>	</a:t>
            </a:r>
            <a:r>
              <a:rPr lang="tr-TR" sz="1600" dirty="0">
                <a:solidFill>
                  <a:srgbClr val="FF0000"/>
                </a:solidFill>
              </a:rPr>
              <a:t>II</a:t>
            </a:r>
            <a:r>
              <a:rPr lang="tr-TR" sz="1600" dirty="0"/>
              <a:t>) ikinci hipotezde ise yaratıcı bir zekanın varlığı kabul edilmez, </a:t>
            </a:r>
          </a:p>
          <a:p>
            <a:pPr marL="0" indent="0">
              <a:buNone/>
            </a:pPr>
            <a:r>
              <a:rPr lang="tr-TR" sz="1600" dirty="0"/>
              <a:t>	çünkü akılsız, amaçsız, doğal süreçlerin var oluşu gerçekleştirildiği kabul edilir ve </a:t>
            </a:r>
          </a:p>
          <a:p>
            <a:pPr marL="0" indent="0">
              <a:buNone/>
            </a:pPr>
            <a:r>
              <a:rPr lang="tr-TR" sz="1600" dirty="0"/>
              <a:t>	aslında tüm işi doğal süreçlerin yaptığı gösterilmeye çalışılır. </a:t>
            </a:r>
            <a:endParaRPr lang="tr-TR" sz="1600" dirty="0" smtClean="0"/>
          </a:p>
          <a:p>
            <a:pPr marL="0" indent="0">
              <a:buNone/>
            </a:pPr>
            <a:endParaRPr lang="tr-TR" sz="1600" dirty="0"/>
          </a:p>
          <a:p>
            <a:r>
              <a:rPr lang="tr-TR" dirty="0" err="1" smtClean="0"/>
              <a:t>Phillip</a:t>
            </a:r>
            <a:r>
              <a:rPr lang="tr-TR" dirty="0" smtClean="0"/>
              <a:t> </a:t>
            </a:r>
            <a:r>
              <a:rPr lang="tr-TR" dirty="0"/>
              <a:t>Johnson’a göre bu, kanıt ve deneyle test edilmesi gereken bir hipotezdir.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      Deneyle </a:t>
            </a:r>
            <a:r>
              <a:rPr lang="tr-TR" dirty="0"/>
              <a:t>doğrulanamıyorsa, o zaman aynı iki olasılıkla karşı karşıya kalırsınız ve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      hiçbirinin </a:t>
            </a:r>
            <a:r>
              <a:rPr lang="tr-TR" dirty="0"/>
              <a:t>bilimsel bir gerçek olduğu </a:t>
            </a:r>
            <a:r>
              <a:rPr lang="tr-TR" dirty="0" smtClean="0"/>
              <a:t>söylenemez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  <p:sp>
        <p:nvSpPr>
          <p:cNvPr id="19" name="Dikdörtgen 18"/>
          <p:cNvSpPr/>
          <p:nvPr/>
        </p:nvSpPr>
        <p:spPr>
          <a:xfrm>
            <a:off x="900178" y="6236954"/>
            <a:ext cx="10021823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tr-TR" sz="800" u="sng" dirty="0" smtClean="0">
                <a:hlinkClick r:id="rId3"/>
              </a:rPr>
              <a:t>[URL]</a:t>
            </a:r>
            <a:r>
              <a:rPr lang="tr-TR" sz="800" dirty="0" smtClean="0"/>
              <a:t> </a:t>
            </a:r>
            <a:r>
              <a:rPr lang="tr-TR" sz="600" u="sng" dirty="0" smtClean="0">
                <a:hlinkClick r:id="rId4"/>
              </a:rPr>
              <a:t>https</a:t>
            </a:r>
            <a:r>
              <a:rPr lang="tr-TR" sz="600" u="sng" dirty="0">
                <a:hlinkClick r:id="rId4"/>
              </a:rPr>
              <a:t>://www.google.com/url?sa=t&amp;rct=j&amp;q=&amp;esrc=s&amp;source=web&amp;cd=&amp;cad=rja&amp;uact=8&amp;ved=2ahUKEwj8zNGixsnzAhUBgv0HHa_VC04QFnoECBIQAw&amp;url=https%3A%2F%2Ftr.wikipedia.org%2Fwiki%2FEvrim&amp;usg=AOvVaw3VhS2RuUVTGrDBpO_vsyeP</a:t>
            </a:r>
            <a:r>
              <a:rPr lang="tr-TR" sz="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16940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4"/>
          <p:cNvSpPr/>
          <p:nvPr/>
        </p:nvSpPr>
        <p:spPr>
          <a:xfrm>
            <a:off x="85292" y="209372"/>
            <a:ext cx="12032954" cy="220397"/>
          </a:xfrm>
          <a:custGeom>
            <a:avLst/>
            <a:gdLst/>
            <a:ahLst/>
            <a:cxnLst/>
            <a:rect l="l" t="t" r="r" b="b"/>
            <a:pathLst>
              <a:path w="10160000" h="2400300">
                <a:moveTo>
                  <a:pt x="0" y="2400300"/>
                </a:moveTo>
                <a:lnTo>
                  <a:pt x="10160000" y="2400300"/>
                </a:lnTo>
                <a:lnTo>
                  <a:pt x="10160000" y="0"/>
                </a:lnTo>
                <a:lnTo>
                  <a:pt x="0" y="0"/>
                </a:lnTo>
                <a:lnTo>
                  <a:pt x="0" y="2400300"/>
                </a:lnTo>
                <a:close/>
              </a:path>
            </a:pathLst>
          </a:custGeom>
          <a:solidFill>
            <a:srgbClr val="188DC0"/>
          </a:solidFill>
        </p:spPr>
        <p:txBody>
          <a:bodyPr wrap="square" lIns="0" tIns="0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1" name="object 3"/>
          <p:cNvSpPr/>
          <p:nvPr/>
        </p:nvSpPr>
        <p:spPr>
          <a:xfrm>
            <a:off x="85292" y="669354"/>
            <a:ext cx="12032954" cy="220397"/>
          </a:xfrm>
          <a:custGeom>
            <a:avLst/>
            <a:gdLst/>
            <a:ahLst/>
            <a:cxnLst/>
            <a:rect l="l" t="t" r="r" b="b"/>
            <a:pathLst>
              <a:path w="9347200" h="114300">
                <a:moveTo>
                  <a:pt x="0" y="114300"/>
                </a:moveTo>
                <a:lnTo>
                  <a:pt x="9347200" y="114300"/>
                </a:lnTo>
                <a:lnTo>
                  <a:pt x="9347200" y="0"/>
                </a:lnTo>
                <a:lnTo>
                  <a:pt x="0" y="0"/>
                </a:lnTo>
                <a:lnTo>
                  <a:pt x="0" y="114300"/>
                </a:lnTo>
                <a:close/>
              </a:path>
            </a:pathLst>
          </a:custGeom>
          <a:solidFill>
            <a:srgbClr val="113F67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" name="object 4"/>
          <p:cNvSpPr/>
          <p:nvPr/>
        </p:nvSpPr>
        <p:spPr>
          <a:xfrm>
            <a:off x="305088" y="368915"/>
            <a:ext cx="595090" cy="57733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" name="object 2"/>
          <p:cNvSpPr txBox="1"/>
          <p:nvPr/>
        </p:nvSpPr>
        <p:spPr>
          <a:xfrm>
            <a:off x="979908" y="430025"/>
            <a:ext cx="5557758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Karadeniz Technical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University</a:t>
            </a:r>
            <a:endParaRPr lang="tr-TR" sz="500" dirty="0" smtClean="0">
              <a:solidFill>
                <a:srgbClr val="113E67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Department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of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Biology</a:t>
            </a:r>
            <a:endParaRPr lang="tr-TR" sz="500" dirty="0" smtClean="0">
              <a:solidFill>
                <a:srgbClr val="113E67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Molecular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Biology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Laboratory</a:t>
            </a:r>
            <a:endParaRPr sz="500" dirty="0">
              <a:latin typeface="Trebuchet MS"/>
              <a:cs typeface="Trebuchet MS"/>
            </a:endParaRPr>
          </a:p>
        </p:txBody>
      </p:sp>
      <p:sp>
        <p:nvSpPr>
          <p:cNvPr id="14" name="object 2"/>
          <p:cNvSpPr txBox="1"/>
          <p:nvPr/>
        </p:nvSpPr>
        <p:spPr>
          <a:xfrm>
            <a:off x="7904617" y="494909"/>
            <a:ext cx="4186161" cy="769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r">
              <a:lnSpc>
                <a:spcPct val="100000"/>
              </a:lnSpc>
            </a:pPr>
            <a:r>
              <a:rPr lang="tr-TR" sz="400" dirty="0" smtClean="0">
                <a:solidFill>
                  <a:srgbClr val="113E67"/>
                </a:solidFill>
                <a:latin typeface="Trebuchet MS"/>
                <a:cs typeface="Trebuchet MS"/>
              </a:rPr>
              <a:t>http://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aves.ktu.edu/belduz</a:t>
            </a:r>
            <a:endParaRPr lang="tr-TR" sz="400" dirty="0" smtClean="0">
              <a:solidFill>
                <a:srgbClr val="113E67"/>
              </a:solidFill>
              <a:latin typeface="Trebuchet MS"/>
              <a:cs typeface="Trebuchet MS"/>
            </a:endParaRPr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3157" y="6582233"/>
            <a:ext cx="8944367" cy="275768"/>
          </a:xfrm>
        </p:spPr>
        <p:txBody>
          <a:bodyPr/>
          <a:lstStyle/>
          <a:p>
            <a:r>
              <a:rPr lang="tr-TR" b="1" dirty="0">
                <a:solidFill>
                  <a:srgbClr val="3D79AB"/>
                </a:solidFill>
              </a:rPr>
              <a:t> </a:t>
            </a:r>
            <a:r>
              <a:rPr lang="tr-TR" b="1" dirty="0" err="1">
                <a:solidFill>
                  <a:srgbClr val="3D79AB"/>
                </a:solidFill>
              </a:rPr>
              <a:t>Belduz</a:t>
            </a:r>
            <a:r>
              <a:rPr lang="tr-TR" b="1" dirty="0">
                <a:solidFill>
                  <a:srgbClr val="3D79AB"/>
                </a:solidFill>
              </a:rPr>
              <a:t> A.O. 		</a:t>
            </a:r>
            <a:r>
              <a:rPr lang="en-US" b="1" dirty="0">
                <a:solidFill>
                  <a:srgbClr val="3D79AB"/>
                </a:solidFill>
              </a:rPr>
              <a:t> </a:t>
            </a:r>
            <a:r>
              <a:rPr lang="tr-TR" b="1" dirty="0">
                <a:solidFill>
                  <a:srgbClr val="3D79AB"/>
                </a:solidFill>
              </a:rPr>
              <a:t>AKILLI TASARIM, BİLİMSEL BİR TEORİMİDİR?</a:t>
            </a:r>
          </a:p>
        </p:txBody>
      </p:sp>
      <p:sp>
        <p:nvSpPr>
          <p:cNvPr id="15" name="Başlık 7"/>
          <p:cNvSpPr>
            <a:spLocks noGrp="1"/>
          </p:cNvSpPr>
          <p:nvPr>
            <p:ph type="title"/>
          </p:nvPr>
        </p:nvSpPr>
        <p:spPr>
          <a:xfrm>
            <a:off x="85292" y="1063361"/>
            <a:ext cx="11963953" cy="471728"/>
          </a:xfrm>
        </p:spPr>
        <p:txBody>
          <a:bodyPr>
            <a:noAutofit/>
          </a:bodyPr>
          <a:lstStyle/>
          <a:p>
            <a:pPr algn="ctr"/>
            <a:r>
              <a:rPr lang="tr-TR" sz="3200" b="1" i="1" dirty="0" smtClean="0"/>
              <a:t>Bilimsel metot nedir? </a:t>
            </a:r>
            <a:r>
              <a:rPr lang="tr-TR" dirty="0"/>
              <a:t/>
            </a:r>
            <a:br>
              <a:rPr lang="tr-TR" dirty="0"/>
            </a:br>
            <a:endParaRPr lang="tr-TR" sz="1600" b="1" i="1" dirty="0"/>
          </a:p>
        </p:txBody>
      </p:sp>
      <p:sp>
        <p:nvSpPr>
          <p:cNvPr id="17" name="İçerik Yer Tutucusu 2"/>
          <p:cNvSpPr>
            <a:spLocks noGrp="1"/>
          </p:cNvSpPr>
          <p:nvPr>
            <p:ph idx="1"/>
          </p:nvPr>
        </p:nvSpPr>
        <p:spPr>
          <a:xfrm>
            <a:off x="656706" y="1708700"/>
            <a:ext cx="10698480" cy="4413552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</a:pPr>
            <a:r>
              <a:rPr lang="tr-TR" dirty="0"/>
              <a:t>Bilimsel yöntem </a:t>
            </a:r>
            <a:r>
              <a:rPr lang="tr-TR" dirty="0" smtClean="0"/>
              <a:t>genellikle; </a:t>
            </a:r>
          </a:p>
          <a:p>
            <a:pPr lvl="1">
              <a:spcBef>
                <a:spcPts val="0"/>
              </a:spcBef>
            </a:pPr>
            <a:r>
              <a:rPr lang="tr-TR" dirty="0" smtClean="0"/>
              <a:t>gözlemleri</a:t>
            </a:r>
            <a:r>
              <a:rPr lang="tr-TR" dirty="0"/>
              <a:t>, </a:t>
            </a:r>
            <a:endParaRPr lang="tr-TR" dirty="0" smtClean="0"/>
          </a:p>
          <a:p>
            <a:pPr lvl="1">
              <a:spcBef>
                <a:spcPts val="0"/>
              </a:spcBef>
            </a:pPr>
            <a:r>
              <a:rPr lang="tr-TR" dirty="0" smtClean="0"/>
              <a:t>hipotezi</a:t>
            </a:r>
            <a:r>
              <a:rPr lang="tr-TR" dirty="0"/>
              <a:t>, </a:t>
            </a:r>
            <a:endParaRPr lang="tr-TR" dirty="0" smtClean="0"/>
          </a:p>
          <a:p>
            <a:pPr lvl="1">
              <a:spcBef>
                <a:spcPts val="0"/>
              </a:spcBef>
            </a:pPr>
            <a:r>
              <a:rPr lang="tr-TR" dirty="0" smtClean="0"/>
              <a:t>deneyleri </a:t>
            </a:r>
            <a:r>
              <a:rPr lang="tr-TR" dirty="0"/>
              <a:t>ve </a:t>
            </a:r>
            <a:endParaRPr lang="tr-TR" dirty="0" smtClean="0"/>
          </a:p>
          <a:p>
            <a:pPr lvl="1">
              <a:spcBef>
                <a:spcPts val="0"/>
              </a:spcBef>
            </a:pPr>
            <a:r>
              <a:rPr lang="tr-TR" dirty="0" smtClean="0"/>
              <a:t>sonucu </a:t>
            </a:r>
            <a:r>
              <a:rPr lang="tr-TR" dirty="0"/>
              <a:t>içeren dört aşamalı bir süreç olarak tanımlanır. </a:t>
            </a:r>
            <a:endParaRPr lang="tr-TR" dirty="0" smtClean="0"/>
          </a:p>
          <a:p>
            <a:pPr>
              <a:spcBef>
                <a:spcPts val="0"/>
              </a:spcBef>
            </a:pPr>
            <a:r>
              <a:rPr lang="tr-TR" dirty="0" smtClean="0"/>
              <a:t>Bilimsel </a:t>
            </a:r>
            <a:r>
              <a:rPr lang="tr-TR" dirty="0"/>
              <a:t>bir teori test edilebilir olmalı ve gözlemlenebilir kanıtlara dayanmalıdır. </a:t>
            </a:r>
            <a:endParaRPr lang="tr-TR" dirty="0" smtClean="0"/>
          </a:p>
          <a:p>
            <a:pPr>
              <a:spcBef>
                <a:spcPts val="0"/>
              </a:spcBef>
            </a:pPr>
            <a:r>
              <a:rPr lang="tr-TR" dirty="0" smtClean="0"/>
              <a:t>Bilimsel </a:t>
            </a:r>
            <a:r>
              <a:rPr lang="tr-TR" dirty="0"/>
              <a:t>bir teori, doğal dünyadaki olaylar hakkında daha sonra bilimsel deneylerle </a:t>
            </a:r>
            <a:endParaRPr lang="tr-TR" dirty="0" smtClean="0"/>
          </a:p>
          <a:p>
            <a:pPr marL="0" indent="0">
              <a:spcBef>
                <a:spcPts val="0"/>
              </a:spcBef>
              <a:buNone/>
            </a:pPr>
            <a:r>
              <a:rPr lang="tr-TR" dirty="0" smtClean="0"/>
              <a:t>     test </a:t>
            </a:r>
            <a:r>
              <a:rPr lang="tr-TR" dirty="0"/>
              <a:t>edilebilecek tahminlerde bulunur. </a:t>
            </a:r>
            <a:endParaRPr lang="tr-TR" dirty="0" smtClean="0"/>
          </a:p>
          <a:p>
            <a:pPr marL="0" indent="0">
              <a:spcBef>
                <a:spcPts val="0"/>
              </a:spcBef>
              <a:buNone/>
            </a:pPr>
            <a:endParaRPr lang="tr-TR" dirty="0"/>
          </a:p>
          <a:p>
            <a:pPr>
              <a:spcBef>
                <a:spcPts val="0"/>
              </a:spcBef>
            </a:pPr>
            <a:r>
              <a:rPr lang="tr-TR" dirty="0"/>
              <a:t>Bilimsel metodun basamaklarını şu şekilde sıralayabiliriz:</a:t>
            </a:r>
            <a:endParaRPr lang="tr-TR" sz="2000" dirty="0"/>
          </a:p>
          <a:p>
            <a:pPr lvl="1">
              <a:spcBef>
                <a:spcPts val="0"/>
              </a:spcBef>
            </a:pPr>
            <a:r>
              <a:rPr lang="tr-TR" dirty="0"/>
              <a:t>Problem Belirlenir</a:t>
            </a:r>
          </a:p>
          <a:p>
            <a:pPr lvl="2">
              <a:spcBef>
                <a:spcPts val="0"/>
              </a:spcBef>
            </a:pPr>
            <a:r>
              <a:rPr lang="tr-TR" sz="1200" dirty="0" smtClean="0"/>
              <a:t>Neyi </a:t>
            </a:r>
            <a:r>
              <a:rPr lang="tr-TR" sz="1200" dirty="0"/>
              <a:t>bilmek istiyorsun</a:t>
            </a:r>
            <a:r>
              <a:rPr lang="en-US" sz="1200" dirty="0"/>
              <a:t>?</a:t>
            </a:r>
            <a:br>
              <a:rPr lang="en-US" sz="1200" dirty="0"/>
            </a:br>
            <a:r>
              <a:rPr lang="en-US" sz="1200" i="1" dirty="0" smtClean="0"/>
              <a:t>(</a:t>
            </a:r>
            <a:r>
              <a:rPr lang="tr-TR" sz="1200" i="1" dirty="0"/>
              <a:t>örnek</a:t>
            </a:r>
            <a:r>
              <a:rPr lang="en-US" sz="1200" i="1" dirty="0"/>
              <a:t>. “</a:t>
            </a:r>
            <a:r>
              <a:rPr lang="tr-TR" sz="1200" i="1" dirty="0"/>
              <a:t>Bitkilerin büyümesi üzerinde müzik </a:t>
            </a:r>
            <a:r>
              <a:rPr lang="tr-TR" sz="1200" i="1" dirty="0" err="1"/>
              <a:t>etkilimidir</a:t>
            </a:r>
            <a:r>
              <a:rPr lang="en-US" sz="1200" i="1" dirty="0"/>
              <a:t>?”)</a:t>
            </a:r>
            <a:endParaRPr lang="tr-TR" sz="1200" dirty="0"/>
          </a:p>
          <a:p>
            <a:pPr lvl="1">
              <a:spcBef>
                <a:spcPts val="0"/>
              </a:spcBef>
            </a:pPr>
            <a:r>
              <a:rPr lang="tr-TR" dirty="0"/>
              <a:t>Konu üzerinde bilgi toplanır</a:t>
            </a:r>
          </a:p>
          <a:p>
            <a:pPr lvl="1">
              <a:spcBef>
                <a:spcPts val="0"/>
              </a:spcBef>
            </a:pPr>
            <a:r>
              <a:rPr lang="tr-TR" dirty="0"/>
              <a:t>Bilgilere dayalı olarak bir hipotez kurulur</a:t>
            </a:r>
          </a:p>
          <a:p>
            <a:pPr lvl="1">
              <a:spcBef>
                <a:spcPts val="0"/>
              </a:spcBef>
            </a:pPr>
            <a:r>
              <a:rPr lang="tr-TR" dirty="0"/>
              <a:t>Hipotez, deneyler ile test edilir</a:t>
            </a:r>
          </a:p>
          <a:p>
            <a:pPr lvl="1">
              <a:spcBef>
                <a:spcPts val="0"/>
              </a:spcBef>
            </a:pPr>
            <a:r>
              <a:rPr lang="tr-TR" dirty="0"/>
              <a:t>Testin sonuçlarını gözlenir. Hipotez </a:t>
            </a:r>
            <a:r>
              <a:rPr lang="tr-TR" dirty="0" err="1"/>
              <a:t>red</a:t>
            </a:r>
            <a:r>
              <a:rPr lang="tr-TR" dirty="0"/>
              <a:t> veya kabul edilir.</a:t>
            </a:r>
          </a:p>
          <a:p>
            <a:pPr lvl="1">
              <a:spcBef>
                <a:spcPts val="0"/>
              </a:spcBef>
            </a:pPr>
            <a:r>
              <a:rPr lang="tr-TR" dirty="0"/>
              <a:t>Sonuçları rapor haline getirilir ki başkaları da tekrarlayabilsin</a:t>
            </a:r>
            <a:r>
              <a:rPr lang="tr-TR" dirty="0" smtClean="0"/>
              <a:t>.</a:t>
            </a:r>
            <a:endParaRPr lang="tr-TR" dirty="0"/>
          </a:p>
        </p:txBody>
      </p:sp>
      <p:sp>
        <p:nvSpPr>
          <p:cNvPr id="19" name="Dikdörtgen 18"/>
          <p:cNvSpPr/>
          <p:nvPr/>
        </p:nvSpPr>
        <p:spPr>
          <a:xfrm>
            <a:off x="1372179" y="6195835"/>
            <a:ext cx="9459180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tr-TR" sz="700" u="sng" dirty="0" smtClean="0">
                <a:hlinkClick r:id="rId3"/>
              </a:rPr>
              <a:t>[URL]</a:t>
            </a:r>
            <a:r>
              <a:rPr lang="tr-TR" sz="700" u="sng" dirty="0" smtClean="0"/>
              <a:t> </a:t>
            </a:r>
            <a:r>
              <a:rPr lang="tr-TR" sz="700" u="sng" dirty="0" smtClean="0">
                <a:hlinkClick r:id="rId4"/>
              </a:rPr>
              <a:t>https</a:t>
            </a:r>
            <a:r>
              <a:rPr lang="tr-TR" sz="700" u="sng" dirty="0">
                <a:hlinkClick r:id="rId4"/>
              </a:rPr>
              <a:t>://steemit.com/tr/@</a:t>
            </a:r>
            <a:r>
              <a:rPr lang="tr-TR" sz="700" u="sng" dirty="0" smtClean="0">
                <a:hlinkClick r:id="rId4"/>
              </a:rPr>
              <a:t>aneyefromturkey/bilimsel-metot-nedir-nasil-isler</a:t>
            </a:r>
            <a:endParaRPr lang="tr-TR" sz="700" dirty="0"/>
          </a:p>
        </p:txBody>
      </p:sp>
    </p:spTree>
    <p:extLst>
      <p:ext uri="{BB962C8B-B14F-4D97-AF65-F5344CB8AC3E}">
        <p14:creationId xmlns:p14="http://schemas.microsoft.com/office/powerpoint/2010/main" val="4009435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4"/>
          <p:cNvSpPr/>
          <p:nvPr/>
        </p:nvSpPr>
        <p:spPr>
          <a:xfrm>
            <a:off x="85292" y="209372"/>
            <a:ext cx="12032954" cy="220397"/>
          </a:xfrm>
          <a:custGeom>
            <a:avLst/>
            <a:gdLst/>
            <a:ahLst/>
            <a:cxnLst/>
            <a:rect l="l" t="t" r="r" b="b"/>
            <a:pathLst>
              <a:path w="10160000" h="2400300">
                <a:moveTo>
                  <a:pt x="0" y="2400300"/>
                </a:moveTo>
                <a:lnTo>
                  <a:pt x="10160000" y="2400300"/>
                </a:lnTo>
                <a:lnTo>
                  <a:pt x="10160000" y="0"/>
                </a:lnTo>
                <a:lnTo>
                  <a:pt x="0" y="0"/>
                </a:lnTo>
                <a:lnTo>
                  <a:pt x="0" y="2400300"/>
                </a:lnTo>
                <a:close/>
              </a:path>
            </a:pathLst>
          </a:custGeom>
          <a:solidFill>
            <a:srgbClr val="188DC0"/>
          </a:solidFill>
        </p:spPr>
        <p:txBody>
          <a:bodyPr wrap="square" lIns="0" tIns="0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1" name="object 3"/>
          <p:cNvSpPr/>
          <p:nvPr/>
        </p:nvSpPr>
        <p:spPr>
          <a:xfrm>
            <a:off x="85292" y="669354"/>
            <a:ext cx="12032954" cy="220397"/>
          </a:xfrm>
          <a:custGeom>
            <a:avLst/>
            <a:gdLst/>
            <a:ahLst/>
            <a:cxnLst/>
            <a:rect l="l" t="t" r="r" b="b"/>
            <a:pathLst>
              <a:path w="9347200" h="114300">
                <a:moveTo>
                  <a:pt x="0" y="114300"/>
                </a:moveTo>
                <a:lnTo>
                  <a:pt x="9347200" y="114300"/>
                </a:lnTo>
                <a:lnTo>
                  <a:pt x="9347200" y="0"/>
                </a:lnTo>
                <a:lnTo>
                  <a:pt x="0" y="0"/>
                </a:lnTo>
                <a:lnTo>
                  <a:pt x="0" y="114300"/>
                </a:lnTo>
                <a:close/>
              </a:path>
            </a:pathLst>
          </a:custGeom>
          <a:solidFill>
            <a:srgbClr val="113F67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" name="object 4"/>
          <p:cNvSpPr/>
          <p:nvPr/>
        </p:nvSpPr>
        <p:spPr>
          <a:xfrm>
            <a:off x="305088" y="368915"/>
            <a:ext cx="595090" cy="57733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" name="object 2"/>
          <p:cNvSpPr txBox="1"/>
          <p:nvPr/>
        </p:nvSpPr>
        <p:spPr>
          <a:xfrm>
            <a:off x="979908" y="430025"/>
            <a:ext cx="5557758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Karadeniz Technical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University</a:t>
            </a:r>
            <a:endParaRPr lang="tr-TR" sz="500" dirty="0" smtClean="0">
              <a:solidFill>
                <a:srgbClr val="113E67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Department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of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Biology</a:t>
            </a:r>
            <a:endParaRPr lang="tr-TR" sz="500" dirty="0" smtClean="0">
              <a:solidFill>
                <a:srgbClr val="113E67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Molecular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Biology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Laboratory</a:t>
            </a:r>
            <a:endParaRPr sz="500" dirty="0">
              <a:latin typeface="Trebuchet MS"/>
              <a:cs typeface="Trebuchet MS"/>
            </a:endParaRPr>
          </a:p>
        </p:txBody>
      </p:sp>
      <p:sp>
        <p:nvSpPr>
          <p:cNvPr id="15" name="object 2"/>
          <p:cNvSpPr txBox="1"/>
          <p:nvPr/>
        </p:nvSpPr>
        <p:spPr>
          <a:xfrm>
            <a:off x="7904617" y="494909"/>
            <a:ext cx="4186161" cy="769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r">
              <a:lnSpc>
                <a:spcPct val="100000"/>
              </a:lnSpc>
            </a:pPr>
            <a:r>
              <a:rPr lang="tr-TR" sz="400" dirty="0" smtClean="0">
                <a:solidFill>
                  <a:srgbClr val="113E67"/>
                </a:solidFill>
                <a:latin typeface="Trebuchet MS"/>
                <a:cs typeface="Trebuchet MS"/>
              </a:rPr>
              <a:t>http://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aves.ktu.edu/belduz</a:t>
            </a:r>
            <a:endParaRPr lang="tr-TR" sz="400" dirty="0" smtClean="0">
              <a:solidFill>
                <a:srgbClr val="113E67"/>
              </a:solidFill>
              <a:latin typeface="Trebuchet MS"/>
              <a:cs typeface="Trebuchet MS"/>
            </a:endParaRPr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3157" y="6582233"/>
            <a:ext cx="8944367" cy="275768"/>
          </a:xfrm>
        </p:spPr>
        <p:txBody>
          <a:bodyPr/>
          <a:lstStyle/>
          <a:p>
            <a:r>
              <a:rPr lang="tr-TR" b="1" dirty="0">
                <a:solidFill>
                  <a:srgbClr val="3D79AB"/>
                </a:solidFill>
              </a:rPr>
              <a:t> </a:t>
            </a:r>
            <a:r>
              <a:rPr lang="tr-TR" b="1" dirty="0" err="1">
                <a:solidFill>
                  <a:srgbClr val="3D79AB"/>
                </a:solidFill>
              </a:rPr>
              <a:t>Belduz</a:t>
            </a:r>
            <a:r>
              <a:rPr lang="tr-TR" b="1" dirty="0">
                <a:solidFill>
                  <a:srgbClr val="3D79AB"/>
                </a:solidFill>
              </a:rPr>
              <a:t> A.O. 		</a:t>
            </a:r>
            <a:r>
              <a:rPr lang="en-US" b="1" dirty="0">
                <a:solidFill>
                  <a:srgbClr val="3D79AB"/>
                </a:solidFill>
              </a:rPr>
              <a:t> </a:t>
            </a:r>
            <a:r>
              <a:rPr lang="tr-TR" b="1" dirty="0">
                <a:solidFill>
                  <a:srgbClr val="3D79AB"/>
                </a:solidFill>
              </a:rPr>
              <a:t>AKILLI TASARIM, BİLİMSEL BİR TEORİMİDİR?</a:t>
            </a:r>
          </a:p>
        </p:txBody>
      </p:sp>
      <p:sp>
        <p:nvSpPr>
          <p:cNvPr id="12" name="Dikdörtgen 11"/>
          <p:cNvSpPr/>
          <p:nvPr/>
        </p:nvSpPr>
        <p:spPr>
          <a:xfrm>
            <a:off x="1896006" y="6268488"/>
            <a:ext cx="1022224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tr-TR" sz="700" u="sng" dirty="0" smtClean="0">
                <a:hlinkClick r:id="rId4"/>
              </a:rPr>
              <a:t>[URL]</a:t>
            </a:r>
            <a:r>
              <a:rPr lang="tr-TR" sz="700" u="sng" dirty="0" smtClean="0"/>
              <a:t> </a:t>
            </a:r>
            <a:r>
              <a:rPr lang="tr-TR" sz="700" u="sng" dirty="0" smtClean="0">
                <a:hlinkClick r:id="rId5"/>
              </a:rPr>
              <a:t>https</a:t>
            </a:r>
            <a:r>
              <a:rPr lang="tr-TR" sz="700" u="sng" dirty="0">
                <a:hlinkClick r:id="rId5"/>
              </a:rPr>
              <a:t>://intelligentdesign.org/whatisid</a:t>
            </a:r>
            <a:r>
              <a:rPr lang="tr-TR" sz="700" u="sng" dirty="0" smtClean="0">
                <a:hlinkClick r:id="rId5"/>
              </a:rPr>
              <a:t>/</a:t>
            </a:r>
            <a:r>
              <a:rPr lang="tr-TR" sz="700" u="sng" dirty="0" smtClean="0"/>
              <a:t> </a:t>
            </a:r>
            <a:endParaRPr lang="tr-TR" dirty="0"/>
          </a:p>
          <a:p>
            <a:endParaRPr lang="tr-TR" sz="700" u="sng" dirty="0"/>
          </a:p>
          <a:p>
            <a:pPr lvl="0"/>
            <a:endParaRPr lang="tr-TR" sz="700" dirty="0"/>
          </a:p>
        </p:txBody>
      </p:sp>
      <p:sp>
        <p:nvSpPr>
          <p:cNvPr id="21" name="Başlık 7"/>
          <p:cNvSpPr>
            <a:spLocks noGrp="1"/>
          </p:cNvSpPr>
          <p:nvPr>
            <p:ph type="title"/>
          </p:nvPr>
        </p:nvSpPr>
        <p:spPr>
          <a:xfrm>
            <a:off x="700268" y="1063361"/>
            <a:ext cx="11348977" cy="471728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i="1" dirty="0" smtClean="0"/>
              <a:t>Öyleyse </a:t>
            </a:r>
            <a:r>
              <a:rPr lang="tr-TR" b="1" i="1" dirty="0"/>
              <a:t>evrim ve akıllı tasarım görüşleri bilimsel midir?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b="1" i="1" dirty="0"/>
              <a:t/>
            </a:r>
            <a:br>
              <a:rPr lang="tr-TR" b="1" i="1" dirty="0"/>
            </a:br>
            <a:endParaRPr lang="tr-TR" i="1" dirty="0"/>
          </a:p>
        </p:txBody>
      </p:sp>
      <p:sp>
        <p:nvSpPr>
          <p:cNvPr id="22" name="İçerik Yer Tutucusu 2"/>
          <p:cNvSpPr>
            <a:spLocks noGrp="1"/>
          </p:cNvSpPr>
          <p:nvPr>
            <p:ph idx="1"/>
          </p:nvPr>
        </p:nvSpPr>
        <p:spPr>
          <a:xfrm>
            <a:off x="677334" y="1778924"/>
            <a:ext cx="10869044" cy="4428913"/>
          </a:xfrm>
        </p:spPr>
        <p:txBody>
          <a:bodyPr>
            <a:normAutofit/>
          </a:bodyPr>
          <a:lstStyle/>
          <a:p>
            <a:r>
              <a:rPr lang="tr-TR" dirty="0"/>
              <a:t>Bilimsel bir teori, doğal dünyadaki olaylar hakkında daha sonra bilimsel deneylerle test edilebilecek tahminlerde bulunur. </a:t>
            </a:r>
            <a:endParaRPr lang="tr-TR" dirty="0" smtClean="0"/>
          </a:p>
          <a:p>
            <a:pPr lvl="1">
              <a:spcBef>
                <a:spcPts val="0"/>
              </a:spcBef>
            </a:pPr>
            <a:r>
              <a:rPr lang="tr-TR" dirty="0" smtClean="0"/>
              <a:t>Akıllı </a:t>
            </a:r>
            <a:r>
              <a:rPr lang="tr-TR" dirty="0"/>
              <a:t>tasarım, akıllı tasarımcının, karmaşık ve belirli bilgiler </a:t>
            </a:r>
            <a:endParaRPr lang="tr-TR" dirty="0" smtClean="0"/>
          </a:p>
          <a:p>
            <a:pPr marL="457200" lvl="1" indent="0">
              <a:spcBef>
                <a:spcPts val="0"/>
              </a:spcBef>
              <a:buNone/>
            </a:pPr>
            <a:r>
              <a:rPr lang="tr-TR" dirty="0" smtClean="0"/>
              <a:t>     (CSI</a:t>
            </a:r>
            <a:r>
              <a:rPr lang="tr-TR" dirty="0"/>
              <a:t>, </a:t>
            </a:r>
            <a:r>
              <a:rPr lang="tr-TR" dirty="0" err="1"/>
              <a:t>complex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specified</a:t>
            </a:r>
            <a:r>
              <a:rPr lang="tr-TR" dirty="0"/>
              <a:t> </a:t>
            </a:r>
            <a:r>
              <a:rPr lang="tr-TR" dirty="0" err="1"/>
              <a:t>information</a:t>
            </a:r>
            <a:r>
              <a:rPr lang="tr-TR" dirty="0"/>
              <a:t>) ürettiği </a:t>
            </a:r>
            <a:r>
              <a:rPr lang="tr-TR" u="sng" dirty="0"/>
              <a:t>gözlemiyle başlar</a:t>
            </a:r>
            <a:r>
              <a:rPr lang="tr-TR" dirty="0"/>
              <a:t>. </a:t>
            </a:r>
          </a:p>
          <a:p>
            <a:pPr lvl="1">
              <a:spcBef>
                <a:spcPts val="0"/>
              </a:spcBef>
            </a:pPr>
            <a:r>
              <a:rPr lang="tr-TR" dirty="0" smtClean="0"/>
              <a:t>Tasarım </a:t>
            </a:r>
            <a:r>
              <a:rPr lang="tr-TR" dirty="0"/>
              <a:t>teorisyenleri, doğal bir nesne tasarlanmışsa, yüksek düzeyde </a:t>
            </a:r>
            <a:endParaRPr lang="tr-TR" dirty="0" smtClean="0"/>
          </a:p>
          <a:p>
            <a:pPr marL="457200" lvl="1" indent="0">
              <a:spcBef>
                <a:spcPts val="0"/>
              </a:spcBef>
              <a:buNone/>
            </a:pPr>
            <a:r>
              <a:rPr lang="tr-TR" dirty="0" smtClean="0"/>
              <a:t>      CSI </a:t>
            </a:r>
            <a:r>
              <a:rPr lang="tr-TR" dirty="0"/>
              <a:t>içereceğini </a:t>
            </a:r>
            <a:r>
              <a:rPr lang="tr-TR" u="sng" dirty="0"/>
              <a:t>varsayarlar</a:t>
            </a:r>
            <a:r>
              <a:rPr lang="tr-TR" dirty="0"/>
              <a:t>. </a:t>
            </a:r>
          </a:p>
          <a:p>
            <a:pPr lvl="1">
              <a:spcBef>
                <a:spcPts val="0"/>
              </a:spcBef>
            </a:pPr>
            <a:r>
              <a:rPr lang="tr-TR" dirty="0" smtClean="0"/>
              <a:t>Bilim </a:t>
            </a:r>
            <a:r>
              <a:rPr lang="tr-TR" dirty="0"/>
              <a:t>adamları daha sonra, karmaşık ve belirli bilgiler içerip (CSI) içermediklerini </a:t>
            </a:r>
            <a:endParaRPr lang="tr-TR" dirty="0" smtClean="0"/>
          </a:p>
          <a:p>
            <a:pPr marL="457200" lvl="1" indent="0">
              <a:spcBef>
                <a:spcPts val="0"/>
              </a:spcBef>
              <a:buNone/>
            </a:pPr>
            <a:r>
              <a:rPr lang="tr-TR" dirty="0"/>
              <a:t> </a:t>
            </a:r>
            <a:r>
              <a:rPr lang="tr-TR" dirty="0" smtClean="0"/>
              <a:t>    belirlemek </a:t>
            </a:r>
            <a:r>
              <a:rPr lang="tr-TR" dirty="0"/>
              <a:t>için, doğal nesneler üzerinde </a:t>
            </a:r>
            <a:r>
              <a:rPr lang="tr-TR" u="sng" dirty="0" smtClean="0"/>
              <a:t>deneyler, </a:t>
            </a:r>
            <a:r>
              <a:rPr lang="tr-TR" u="sng" dirty="0"/>
              <a:t>testler yaparlar</a:t>
            </a:r>
            <a:r>
              <a:rPr lang="tr-TR" dirty="0"/>
              <a:t>. </a:t>
            </a:r>
          </a:p>
          <a:p>
            <a:pPr lvl="1">
              <a:spcBef>
                <a:spcPts val="0"/>
              </a:spcBef>
            </a:pPr>
            <a:r>
              <a:rPr lang="tr-TR" dirty="0" smtClean="0"/>
              <a:t>Kolayca </a:t>
            </a:r>
            <a:r>
              <a:rPr lang="tr-TR" dirty="0"/>
              <a:t>test edilebilir bir CSI formu, indirgenemez </a:t>
            </a:r>
            <a:r>
              <a:rPr lang="tr-TR" dirty="0" smtClean="0"/>
              <a:t>kompleksliktir </a:t>
            </a:r>
            <a:r>
              <a:rPr lang="tr-TR" dirty="0"/>
              <a:t>(</a:t>
            </a:r>
            <a:r>
              <a:rPr lang="tr-TR" dirty="0" err="1"/>
              <a:t>irreducible</a:t>
            </a:r>
            <a:r>
              <a:rPr lang="tr-TR" dirty="0"/>
              <a:t> </a:t>
            </a:r>
            <a:r>
              <a:rPr lang="tr-TR" dirty="0" err="1"/>
              <a:t>complexity</a:t>
            </a:r>
            <a:r>
              <a:rPr lang="tr-TR" dirty="0"/>
              <a:t>); </a:t>
            </a:r>
            <a:endParaRPr lang="tr-TR" dirty="0" smtClean="0"/>
          </a:p>
          <a:p>
            <a:pPr marL="457200" lvl="1" indent="0">
              <a:spcBef>
                <a:spcPts val="0"/>
              </a:spcBef>
              <a:buNone/>
            </a:pPr>
            <a:r>
              <a:rPr lang="tr-TR" dirty="0" smtClean="0"/>
              <a:t>     bu</a:t>
            </a:r>
            <a:r>
              <a:rPr lang="tr-TR" dirty="0"/>
              <a:t>, biyolojik yapıların tüm parçalarının işlev görmesini gerektirip gerektirmediğini görmek için </a:t>
            </a:r>
            <a:endParaRPr lang="tr-TR" dirty="0" smtClean="0"/>
          </a:p>
          <a:p>
            <a:pPr marL="457200" lvl="1" indent="0">
              <a:spcBef>
                <a:spcPts val="0"/>
              </a:spcBef>
              <a:buNone/>
            </a:pPr>
            <a:r>
              <a:rPr lang="tr-TR" dirty="0" smtClean="0"/>
              <a:t>     deneysel </a:t>
            </a:r>
            <a:r>
              <a:rPr lang="tr-TR" dirty="0"/>
              <a:t>olarak tersine mühendislikle </a:t>
            </a:r>
            <a:r>
              <a:rPr lang="tr-TR" u="sng" dirty="0"/>
              <a:t>keşif yapılabilir</a:t>
            </a:r>
            <a:r>
              <a:rPr lang="tr-TR" dirty="0"/>
              <a:t>. </a:t>
            </a:r>
          </a:p>
          <a:p>
            <a:pPr lvl="1">
              <a:spcBef>
                <a:spcPts val="0"/>
              </a:spcBef>
            </a:pPr>
            <a:r>
              <a:rPr lang="tr-TR" dirty="0" smtClean="0"/>
              <a:t>Akıllı </a:t>
            </a:r>
            <a:r>
              <a:rPr lang="tr-TR" dirty="0"/>
              <a:t>tasarım araştırmacıları, biyolojide indirgenemez komplekslik (</a:t>
            </a:r>
            <a:r>
              <a:rPr lang="tr-TR" dirty="0" err="1"/>
              <a:t>irreducible</a:t>
            </a:r>
            <a:r>
              <a:rPr lang="tr-TR" dirty="0"/>
              <a:t> </a:t>
            </a:r>
            <a:r>
              <a:rPr lang="tr-TR" dirty="0" err="1"/>
              <a:t>complexity</a:t>
            </a:r>
            <a:r>
              <a:rPr lang="tr-TR" dirty="0"/>
              <a:t>) bulduklarında, </a:t>
            </a:r>
            <a:endParaRPr lang="tr-TR" dirty="0" smtClean="0"/>
          </a:p>
          <a:p>
            <a:pPr marL="457200" lvl="1" indent="0">
              <a:spcBef>
                <a:spcPts val="0"/>
              </a:spcBef>
              <a:buNone/>
            </a:pPr>
            <a:r>
              <a:rPr lang="tr-TR" dirty="0" smtClean="0"/>
              <a:t>    </a:t>
            </a:r>
            <a:r>
              <a:rPr lang="tr-TR" u="sng" dirty="0" smtClean="0"/>
              <a:t>bu </a:t>
            </a:r>
            <a:r>
              <a:rPr lang="tr-TR" u="sng" dirty="0"/>
              <a:t>tür yapıların tasarlandığı sonucuna </a:t>
            </a:r>
            <a:r>
              <a:rPr lang="tr-TR" u="sng" dirty="0" smtClean="0"/>
              <a:t>vardılar</a:t>
            </a:r>
            <a:r>
              <a:rPr lang="tr-TR" dirty="0" smtClean="0"/>
              <a:t>. </a:t>
            </a:r>
            <a:endParaRPr lang="tr-TR" dirty="0"/>
          </a:p>
          <a:p>
            <a:r>
              <a:rPr lang="tr-TR" dirty="0"/>
              <a:t>Öyleyse “akıllı tasarım, bilimsel bir </a:t>
            </a:r>
            <a:r>
              <a:rPr lang="tr-TR" dirty="0" smtClean="0"/>
              <a:t>teori midir</a:t>
            </a:r>
            <a:r>
              <a:rPr lang="tr-TR" dirty="0"/>
              <a:t>?” sorusunun cevabı “</a:t>
            </a:r>
            <a:r>
              <a:rPr lang="tr-TR" dirty="0">
                <a:solidFill>
                  <a:srgbClr val="FF0000"/>
                </a:solidFill>
              </a:rPr>
              <a:t>Evet</a:t>
            </a:r>
            <a:r>
              <a:rPr lang="tr-TR" dirty="0"/>
              <a:t>” olacaktır. </a:t>
            </a:r>
          </a:p>
          <a:p>
            <a:r>
              <a:rPr lang="tr-TR" dirty="0"/>
              <a:t>Şimdi bilimsel teori konusunu biraz daha delilleri ile açıklamaya çalışalım: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0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4"/>
          <p:cNvSpPr/>
          <p:nvPr/>
        </p:nvSpPr>
        <p:spPr>
          <a:xfrm>
            <a:off x="85292" y="209372"/>
            <a:ext cx="12032954" cy="220397"/>
          </a:xfrm>
          <a:custGeom>
            <a:avLst/>
            <a:gdLst/>
            <a:ahLst/>
            <a:cxnLst/>
            <a:rect l="l" t="t" r="r" b="b"/>
            <a:pathLst>
              <a:path w="10160000" h="2400300">
                <a:moveTo>
                  <a:pt x="0" y="2400300"/>
                </a:moveTo>
                <a:lnTo>
                  <a:pt x="10160000" y="2400300"/>
                </a:lnTo>
                <a:lnTo>
                  <a:pt x="10160000" y="0"/>
                </a:lnTo>
                <a:lnTo>
                  <a:pt x="0" y="0"/>
                </a:lnTo>
                <a:lnTo>
                  <a:pt x="0" y="2400300"/>
                </a:lnTo>
                <a:close/>
              </a:path>
            </a:pathLst>
          </a:custGeom>
          <a:solidFill>
            <a:srgbClr val="188DC0"/>
          </a:solidFill>
        </p:spPr>
        <p:txBody>
          <a:bodyPr wrap="square" lIns="0" tIns="0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1" name="object 3"/>
          <p:cNvSpPr/>
          <p:nvPr/>
        </p:nvSpPr>
        <p:spPr>
          <a:xfrm>
            <a:off x="85292" y="669354"/>
            <a:ext cx="12032954" cy="220397"/>
          </a:xfrm>
          <a:custGeom>
            <a:avLst/>
            <a:gdLst/>
            <a:ahLst/>
            <a:cxnLst/>
            <a:rect l="l" t="t" r="r" b="b"/>
            <a:pathLst>
              <a:path w="9347200" h="114300">
                <a:moveTo>
                  <a:pt x="0" y="114300"/>
                </a:moveTo>
                <a:lnTo>
                  <a:pt x="9347200" y="114300"/>
                </a:lnTo>
                <a:lnTo>
                  <a:pt x="9347200" y="0"/>
                </a:lnTo>
                <a:lnTo>
                  <a:pt x="0" y="0"/>
                </a:lnTo>
                <a:lnTo>
                  <a:pt x="0" y="114300"/>
                </a:lnTo>
                <a:close/>
              </a:path>
            </a:pathLst>
          </a:custGeom>
          <a:solidFill>
            <a:srgbClr val="113F67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" name="object 4"/>
          <p:cNvSpPr/>
          <p:nvPr/>
        </p:nvSpPr>
        <p:spPr>
          <a:xfrm>
            <a:off x="305088" y="368915"/>
            <a:ext cx="595090" cy="57733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" name="object 2"/>
          <p:cNvSpPr txBox="1"/>
          <p:nvPr/>
        </p:nvSpPr>
        <p:spPr>
          <a:xfrm>
            <a:off x="979908" y="430025"/>
            <a:ext cx="5557758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Karadeniz Technical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University</a:t>
            </a:r>
            <a:endParaRPr lang="tr-TR" sz="500" dirty="0" smtClean="0">
              <a:solidFill>
                <a:srgbClr val="113E67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Department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of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Biology</a:t>
            </a:r>
            <a:endParaRPr lang="tr-TR" sz="500" dirty="0" smtClean="0">
              <a:solidFill>
                <a:srgbClr val="113E67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Molecular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Biology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Laboratory</a:t>
            </a:r>
            <a:endParaRPr sz="500" dirty="0">
              <a:latin typeface="Trebuchet MS"/>
              <a:cs typeface="Trebuchet MS"/>
            </a:endParaRPr>
          </a:p>
        </p:txBody>
      </p:sp>
      <p:sp>
        <p:nvSpPr>
          <p:cNvPr id="15" name="object 2"/>
          <p:cNvSpPr txBox="1"/>
          <p:nvPr/>
        </p:nvSpPr>
        <p:spPr>
          <a:xfrm>
            <a:off x="7904617" y="494909"/>
            <a:ext cx="4186161" cy="769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r">
              <a:lnSpc>
                <a:spcPct val="100000"/>
              </a:lnSpc>
            </a:pPr>
            <a:r>
              <a:rPr lang="tr-TR" sz="400" dirty="0" smtClean="0">
                <a:solidFill>
                  <a:srgbClr val="113E67"/>
                </a:solidFill>
                <a:latin typeface="Trebuchet MS"/>
                <a:cs typeface="Trebuchet MS"/>
              </a:rPr>
              <a:t>http://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aves.ktu.edu/belduz</a:t>
            </a:r>
            <a:endParaRPr lang="tr-TR" sz="400" dirty="0" smtClean="0">
              <a:solidFill>
                <a:srgbClr val="113E67"/>
              </a:solidFill>
              <a:latin typeface="Trebuchet MS"/>
              <a:cs typeface="Trebuchet MS"/>
            </a:endParaRPr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3157" y="6582233"/>
            <a:ext cx="8944367" cy="275768"/>
          </a:xfrm>
        </p:spPr>
        <p:txBody>
          <a:bodyPr/>
          <a:lstStyle/>
          <a:p>
            <a:r>
              <a:rPr lang="tr-TR" b="1" dirty="0">
                <a:solidFill>
                  <a:srgbClr val="3D79AB"/>
                </a:solidFill>
              </a:rPr>
              <a:t> </a:t>
            </a:r>
            <a:r>
              <a:rPr lang="tr-TR" b="1" dirty="0" err="1">
                <a:solidFill>
                  <a:srgbClr val="3D79AB"/>
                </a:solidFill>
              </a:rPr>
              <a:t>Belduz</a:t>
            </a:r>
            <a:r>
              <a:rPr lang="tr-TR" b="1" dirty="0">
                <a:solidFill>
                  <a:srgbClr val="3D79AB"/>
                </a:solidFill>
              </a:rPr>
              <a:t> A.O. 		</a:t>
            </a:r>
            <a:r>
              <a:rPr lang="en-US" b="1" dirty="0">
                <a:solidFill>
                  <a:srgbClr val="3D79AB"/>
                </a:solidFill>
              </a:rPr>
              <a:t> </a:t>
            </a:r>
            <a:r>
              <a:rPr lang="tr-TR" b="1" dirty="0">
                <a:solidFill>
                  <a:srgbClr val="3D79AB"/>
                </a:solidFill>
              </a:rPr>
              <a:t>AKILLI TASARIM, BİLİMSEL BİR TEORİMİDİR?</a:t>
            </a:r>
          </a:p>
        </p:txBody>
      </p:sp>
      <p:sp>
        <p:nvSpPr>
          <p:cNvPr id="12" name="Dikdörtgen 11"/>
          <p:cNvSpPr/>
          <p:nvPr/>
        </p:nvSpPr>
        <p:spPr>
          <a:xfrm>
            <a:off x="1896006" y="6268488"/>
            <a:ext cx="10222240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tr-TR" sz="700" u="sng" dirty="0" smtClean="0"/>
              <a:t>N</a:t>
            </a:r>
            <a:r>
              <a:rPr lang="en-US" sz="700" u="sng" dirty="0" err="1" smtClean="0"/>
              <a:t>oriko</a:t>
            </a:r>
            <a:r>
              <a:rPr lang="en-US" sz="700" u="sng" dirty="0"/>
              <a:t>. </a:t>
            </a:r>
            <a:r>
              <a:rPr lang="en-US" sz="700" u="sng" dirty="0" smtClean="0"/>
              <a:t>2006</a:t>
            </a:r>
            <a:r>
              <a:rPr lang="en-US" sz="700" u="sng" dirty="0"/>
              <a:t>.</a:t>
            </a:r>
            <a:r>
              <a:rPr lang="tr-TR" sz="700" u="sng" dirty="0"/>
              <a:t> Miller, K.R. (2002) Natural </a:t>
            </a:r>
            <a:r>
              <a:rPr lang="tr-TR" sz="700" u="sng" dirty="0" err="1"/>
              <a:t>History</a:t>
            </a:r>
            <a:r>
              <a:rPr lang="tr-TR" sz="700" u="sng" dirty="0"/>
              <a:t>, April </a:t>
            </a:r>
            <a:r>
              <a:rPr lang="tr-TR" sz="700" u="sng" dirty="0" smtClean="0"/>
              <a:t>2002            </a:t>
            </a:r>
            <a:r>
              <a:rPr lang="tr-TR" sz="700" u="sng" dirty="0" smtClean="0">
                <a:hlinkClick r:id="rId4"/>
              </a:rPr>
              <a:t>[</a:t>
            </a:r>
            <a:r>
              <a:rPr lang="tr-TR" sz="700" u="sng" dirty="0">
                <a:hlinkClick r:id="rId4"/>
              </a:rPr>
              <a:t>URL]</a:t>
            </a:r>
            <a:r>
              <a:rPr lang="tr-TR" sz="700" u="sng" dirty="0"/>
              <a:t> </a:t>
            </a:r>
            <a:r>
              <a:rPr lang="tr-TR" sz="700" u="sng" dirty="0" smtClean="0">
                <a:hlinkClick r:id="rId5"/>
              </a:rPr>
              <a:t>https</a:t>
            </a:r>
            <a:r>
              <a:rPr lang="tr-TR" sz="700" u="sng" dirty="0">
                <a:hlinkClick r:id="rId5"/>
              </a:rPr>
              <a:t>://www.discovery.org/a/sixfold-evidence-for-intelligent-design</a:t>
            </a:r>
            <a:r>
              <a:rPr lang="tr-TR" sz="700" u="sng" dirty="0" smtClean="0">
                <a:hlinkClick r:id="rId5"/>
              </a:rPr>
              <a:t>/</a:t>
            </a:r>
            <a:endParaRPr lang="tr-TR" sz="700" dirty="0"/>
          </a:p>
        </p:txBody>
      </p:sp>
      <p:sp>
        <p:nvSpPr>
          <p:cNvPr id="18" name="İçerik Yer Tutucusu 2"/>
          <p:cNvSpPr>
            <a:spLocks noGrp="1"/>
          </p:cNvSpPr>
          <p:nvPr>
            <p:ph idx="1"/>
          </p:nvPr>
        </p:nvSpPr>
        <p:spPr>
          <a:xfrm>
            <a:off x="677334" y="1708699"/>
            <a:ext cx="10777604" cy="4413551"/>
          </a:xfrm>
        </p:spPr>
        <p:txBody>
          <a:bodyPr>
            <a:normAutofit fontScale="85000" lnSpcReduction="20000"/>
          </a:bodyPr>
          <a:lstStyle/>
          <a:p>
            <a:r>
              <a:rPr lang="tr-TR" dirty="0" smtClean="0"/>
              <a:t>Birçok </a:t>
            </a:r>
            <a:r>
              <a:rPr lang="tr-TR" dirty="0"/>
              <a:t>delil sunulabilir ama biz birkaç tanesine değinecek fakat özellikle </a:t>
            </a:r>
            <a:r>
              <a:rPr lang="tr-TR" dirty="0" err="1"/>
              <a:t>flagella</a:t>
            </a:r>
            <a:r>
              <a:rPr lang="tr-TR" dirty="0"/>
              <a:t> üzerinde duracağız.</a:t>
            </a:r>
          </a:p>
          <a:p>
            <a:pPr lvl="1"/>
            <a:r>
              <a:rPr lang="tr-TR" dirty="0"/>
              <a:t>Akıllı tasarımın var olduğuna ve bilimsel olduğuna dair ilk delil Darwin’in evrim görüşünden gelir. </a:t>
            </a:r>
            <a:endParaRPr lang="tr-TR" dirty="0" smtClean="0"/>
          </a:p>
          <a:p>
            <a:pPr lvl="1"/>
            <a:r>
              <a:rPr lang="tr-TR" dirty="0" smtClean="0"/>
              <a:t>Test</a:t>
            </a:r>
            <a:r>
              <a:rPr lang="tr-TR" dirty="0"/>
              <a:t>, </a:t>
            </a:r>
            <a:r>
              <a:rPr lang="tr-TR" dirty="0" err="1"/>
              <a:t>Darwinci</a:t>
            </a:r>
            <a:r>
              <a:rPr lang="tr-TR" dirty="0"/>
              <a:t> evrimdir. </a:t>
            </a:r>
            <a:endParaRPr lang="tr-TR" dirty="0" smtClean="0"/>
          </a:p>
          <a:p>
            <a:pPr lvl="1"/>
            <a:r>
              <a:rPr lang="tr-TR" dirty="0" smtClean="0"/>
              <a:t>Evrimci </a:t>
            </a:r>
            <a:r>
              <a:rPr lang="tr-TR" dirty="0"/>
              <a:t>biyologların iddiası, tüm işi akıl dışı nedenlerin yaptığıdır. </a:t>
            </a:r>
            <a:endParaRPr lang="tr-TR" dirty="0" smtClean="0"/>
          </a:p>
          <a:p>
            <a:pPr lvl="1"/>
            <a:r>
              <a:rPr lang="tr-TR" dirty="0" smtClean="0"/>
              <a:t>Evrimci </a:t>
            </a:r>
            <a:r>
              <a:rPr lang="tr-TR" dirty="0"/>
              <a:t>biyologlar her şeyin </a:t>
            </a:r>
            <a:r>
              <a:rPr lang="tr-TR" u="sng" dirty="0"/>
              <a:t>akıldışı nedenlerle ortaya çıktığını kanıtlayabilirlerse</a:t>
            </a:r>
            <a:r>
              <a:rPr lang="tr-TR" dirty="0"/>
              <a:t>, </a:t>
            </a:r>
            <a:endParaRPr lang="tr-TR" dirty="0" smtClean="0"/>
          </a:p>
          <a:p>
            <a:pPr marL="457200" lvl="1" indent="0">
              <a:buNone/>
            </a:pPr>
            <a:r>
              <a:rPr lang="tr-TR" dirty="0" smtClean="0"/>
              <a:t>     </a:t>
            </a:r>
            <a:r>
              <a:rPr lang="tr-TR" u="sng" dirty="0" smtClean="0"/>
              <a:t>Zekâya </a:t>
            </a:r>
            <a:r>
              <a:rPr lang="tr-TR" u="sng" dirty="0"/>
              <a:t>ihtiyacınız olduğuna dair </a:t>
            </a:r>
            <a:r>
              <a:rPr lang="tr-TR" dirty="0"/>
              <a:t>karşı hipotez olan akıllı tasarım hipotezi test edilmiş  </a:t>
            </a:r>
            <a:r>
              <a:rPr lang="tr-TR" dirty="0" smtClean="0"/>
              <a:t>  </a:t>
            </a:r>
          </a:p>
          <a:p>
            <a:pPr marL="457200" lvl="1" indent="0">
              <a:buNone/>
            </a:pPr>
            <a:r>
              <a:rPr lang="tr-TR" dirty="0"/>
              <a:t> </a:t>
            </a:r>
            <a:r>
              <a:rPr lang="tr-TR" dirty="0" smtClean="0"/>
              <a:t>     ve </a:t>
            </a:r>
            <a:r>
              <a:rPr lang="tr-TR" dirty="0"/>
              <a:t>yanlış olduğu gösterilmiş olur. </a:t>
            </a:r>
            <a:endParaRPr lang="tr-TR" dirty="0" smtClean="0"/>
          </a:p>
          <a:p>
            <a:r>
              <a:rPr lang="tr-TR" dirty="0" smtClean="0"/>
              <a:t>Yani </a:t>
            </a:r>
            <a:r>
              <a:rPr lang="tr-TR" dirty="0"/>
              <a:t>öncelikle </a:t>
            </a:r>
            <a:r>
              <a:rPr lang="tr-TR" u="sng" dirty="0" err="1"/>
              <a:t>herşeyin</a:t>
            </a:r>
            <a:r>
              <a:rPr lang="tr-TR" u="sng" dirty="0"/>
              <a:t> tesadüflerin eseri olduğunu ispatlamak </a:t>
            </a:r>
            <a:r>
              <a:rPr lang="tr-TR" dirty="0"/>
              <a:t>gerekmektedir. </a:t>
            </a:r>
            <a:endParaRPr lang="tr-TR" dirty="0" smtClean="0"/>
          </a:p>
          <a:p>
            <a:pPr lvl="1"/>
            <a:r>
              <a:rPr lang="tr-TR" dirty="0" smtClean="0"/>
              <a:t>Akılsızca</a:t>
            </a:r>
            <a:r>
              <a:rPr lang="tr-TR" dirty="0"/>
              <a:t>, amaçsızca, tesadüfi olarak canlıları oluşturduğu, </a:t>
            </a:r>
            <a:endParaRPr lang="tr-TR" dirty="0" smtClean="0"/>
          </a:p>
          <a:p>
            <a:pPr marL="457200" lvl="1" indent="0">
              <a:buNone/>
            </a:pPr>
            <a:r>
              <a:rPr lang="tr-TR" dirty="0" smtClean="0"/>
              <a:t>      evrimleştirdiği </a:t>
            </a:r>
            <a:r>
              <a:rPr lang="tr-TR" dirty="0"/>
              <a:t>ispatlanamadığına göre, </a:t>
            </a:r>
            <a:r>
              <a:rPr lang="tr-TR" b="1" dirty="0" smtClean="0"/>
              <a:t>bir </a:t>
            </a:r>
            <a:r>
              <a:rPr lang="tr-TR" b="1" dirty="0"/>
              <a:t>var edici aklın devrede olduğunu kabul </a:t>
            </a:r>
            <a:r>
              <a:rPr lang="tr-TR" dirty="0"/>
              <a:t>edilmelidir.</a:t>
            </a:r>
          </a:p>
          <a:p>
            <a:r>
              <a:rPr lang="tr-TR" dirty="0"/>
              <a:t>Evrimcilerin “akıllı tasarım teorisini” </a:t>
            </a:r>
            <a:r>
              <a:rPr lang="tr-TR" dirty="0" smtClean="0"/>
              <a:t>bilimselliğine dair birçok </a:t>
            </a:r>
            <a:r>
              <a:rPr lang="tr-TR" dirty="0"/>
              <a:t>delil </a:t>
            </a:r>
            <a:r>
              <a:rPr lang="tr-TR" dirty="0" smtClean="0"/>
              <a:t>sunuluyor.</a:t>
            </a:r>
            <a:endParaRPr lang="tr-TR" dirty="0"/>
          </a:p>
          <a:p>
            <a:r>
              <a:rPr lang="tr-TR" dirty="0" smtClean="0"/>
              <a:t>Örnek: Moleküler makineler</a:t>
            </a:r>
          </a:p>
          <a:p>
            <a:pPr lvl="1"/>
            <a:r>
              <a:rPr lang="tr-TR" dirty="0" smtClean="0"/>
              <a:t>çünkü </a:t>
            </a:r>
            <a:r>
              <a:rPr lang="tr-TR" dirty="0"/>
              <a:t>akıllı tasarım dışında birbiri ile </a:t>
            </a:r>
            <a:r>
              <a:rPr lang="tr-TR" dirty="0" smtClean="0"/>
              <a:t>etkileşimli, </a:t>
            </a:r>
            <a:r>
              <a:rPr lang="tr-TR" dirty="0"/>
              <a:t>birden fazla parçalı düzenekleri üretebilen bir sebep yoktur. </a:t>
            </a:r>
          </a:p>
          <a:p>
            <a:r>
              <a:rPr lang="tr-TR" dirty="0" smtClean="0"/>
              <a:t>ABD </a:t>
            </a:r>
            <a:r>
              <a:rPr lang="tr-TR" dirty="0"/>
              <a:t>Ulusal Bilimler Akademisi'nin eski başkanı Bruce </a:t>
            </a:r>
            <a:r>
              <a:rPr lang="tr-TR" dirty="0" err="1"/>
              <a:t>Alberts</a:t>
            </a:r>
            <a:r>
              <a:rPr lang="tr-TR" dirty="0"/>
              <a:t>, Cell dergisindeki (1998) makalesinde moleküler makinelerin şaşırtıcı özelliklerini şöyle </a:t>
            </a:r>
            <a:r>
              <a:rPr lang="tr-TR" dirty="0" smtClean="0"/>
              <a:t>açıklıyor:</a:t>
            </a:r>
            <a:endParaRPr lang="tr-TR" dirty="0"/>
          </a:p>
        </p:txBody>
      </p:sp>
      <p:sp>
        <p:nvSpPr>
          <p:cNvPr id="17" name="Başlık 7"/>
          <p:cNvSpPr>
            <a:spLocks noGrp="1"/>
          </p:cNvSpPr>
          <p:nvPr>
            <p:ph type="title"/>
          </p:nvPr>
        </p:nvSpPr>
        <p:spPr>
          <a:xfrm>
            <a:off x="700268" y="1063361"/>
            <a:ext cx="11348977" cy="471728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Akıllı </a:t>
            </a:r>
            <a:r>
              <a:rPr lang="tr-TR" b="1" dirty="0"/>
              <a:t>tasarımın bilimsel </a:t>
            </a:r>
            <a:r>
              <a:rPr lang="tr-TR" b="1" dirty="0" smtClean="0"/>
              <a:t>olduğuna </a:t>
            </a:r>
            <a:r>
              <a:rPr lang="tr-TR" b="1" dirty="0"/>
              <a:t>dair deliller</a:t>
            </a:r>
            <a:r>
              <a:rPr lang="tr-TR" b="1" dirty="0" smtClean="0"/>
              <a:t>?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3541518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4"/>
          <p:cNvSpPr/>
          <p:nvPr/>
        </p:nvSpPr>
        <p:spPr>
          <a:xfrm>
            <a:off x="85292" y="209372"/>
            <a:ext cx="12032954" cy="220397"/>
          </a:xfrm>
          <a:custGeom>
            <a:avLst/>
            <a:gdLst/>
            <a:ahLst/>
            <a:cxnLst/>
            <a:rect l="l" t="t" r="r" b="b"/>
            <a:pathLst>
              <a:path w="10160000" h="2400300">
                <a:moveTo>
                  <a:pt x="0" y="2400300"/>
                </a:moveTo>
                <a:lnTo>
                  <a:pt x="10160000" y="2400300"/>
                </a:lnTo>
                <a:lnTo>
                  <a:pt x="10160000" y="0"/>
                </a:lnTo>
                <a:lnTo>
                  <a:pt x="0" y="0"/>
                </a:lnTo>
                <a:lnTo>
                  <a:pt x="0" y="2400300"/>
                </a:lnTo>
                <a:close/>
              </a:path>
            </a:pathLst>
          </a:custGeom>
          <a:solidFill>
            <a:srgbClr val="188DC0"/>
          </a:solidFill>
        </p:spPr>
        <p:txBody>
          <a:bodyPr wrap="square" lIns="0" tIns="0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1" name="object 3"/>
          <p:cNvSpPr/>
          <p:nvPr/>
        </p:nvSpPr>
        <p:spPr>
          <a:xfrm>
            <a:off x="85292" y="669354"/>
            <a:ext cx="12032954" cy="220397"/>
          </a:xfrm>
          <a:custGeom>
            <a:avLst/>
            <a:gdLst/>
            <a:ahLst/>
            <a:cxnLst/>
            <a:rect l="l" t="t" r="r" b="b"/>
            <a:pathLst>
              <a:path w="9347200" h="114300">
                <a:moveTo>
                  <a:pt x="0" y="114300"/>
                </a:moveTo>
                <a:lnTo>
                  <a:pt x="9347200" y="114300"/>
                </a:lnTo>
                <a:lnTo>
                  <a:pt x="9347200" y="0"/>
                </a:lnTo>
                <a:lnTo>
                  <a:pt x="0" y="0"/>
                </a:lnTo>
                <a:lnTo>
                  <a:pt x="0" y="114300"/>
                </a:lnTo>
                <a:close/>
              </a:path>
            </a:pathLst>
          </a:custGeom>
          <a:solidFill>
            <a:srgbClr val="113F67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" name="object 4"/>
          <p:cNvSpPr/>
          <p:nvPr/>
        </p:nvSpPr>
        <p:spPr>
          <a:xfrm>
            <a:off x="305088" y="368915"/>
            <a:ext cx="595090" cy="57733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" name="object 2"/>
          <p:cNvSpPr txBox="1"/>
          <p:nvPr/>
        </p:nvSpPr>
        <p:spPr>
          <a:xfrm>
            <a:off x="979908" y="430025"/>
            <a:ext cx="5557758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Karadeniz Technical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University</a:t>
            </a:r>
            <a:endParaRPr lang="tr-TR" sz="500" dirty="0" smtClean="0">
              <a:solidFill>
                <a:srgbClr val="113E67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Department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of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Biology</a:t>
            </a:r>
            <a:endParaRPr lang="tr-TR" sz="500" dirty="0" smtClean="0">
              <a:solidFill>
                <a:srgbClr val="113E67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Molecular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Biology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 </a:t>
            </a:r>
            <a:r>
              <a:rPr lang="tr-TR" sz="500" dirty="0" err="1" smtClean="0">
                <a:solidFill>
                  <a:srgbClr val="113E67"/>
                </a:solidFill>
                <a:latin typeface="Trebuchet MS"/>
                <a:cs typeface="Trebuchet MS"/>
              </a:rPr>
              <a:t>Laboratory</a:t>
            </a:r>
            <a:endParaRPr sz="500" dirty="0">
              <a:latin typeface="Trebuchet MS"/>
              <a:cs typeface="Trebuchet MS"/>
            </a:endParaRPr>
          </a:p>
        </p:txBody>
      </p:sp>
      <p:sp>
        <p:nvSpPr>
          <p:cNvPr id="15" name="object 2"/>
          <p:cNvSpPr txBox="1"/>
          <p:nvPr/>
        </p:nvSpPr>
        <p:spPr>
          <a:xfrm>
            <a:off x="7904617" y="494909"/>
            <a:ext cx="4186161" cy="769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r">
              <a:lnSpc>
                <a:spcPct val="100000"/>
              </a:lnSpc>
            </a:pPr>
            <a:r>
              <a:rPr lang="tr-TR" sz="400" dirty="0" smtClean="0">
                <a:solidFill>
                  <a:srgbClr val="113E67"/>
                </a:solidFill>
                <a:latin typeface="Trebuchet MS"/>
                <a:cs typeface="Trebuchet MS"/>
              </a:rPr>
              <a:t>http://</a:t>
            </a:r>
            <a:r>
              <a:rPr lang="tr-TR" sz="500" dirty="0" smtClean="0">
                <a:solidFill>
                  <a:srgbClr val="113E67"/>
                </a:solidFill>
                <a:latin typeface="Trebuchet MS"/>
                <a:cs typeface="Trebuchet MS"/>
              </a:rPr>
              <a:t>aves.ktu.edu/belduz</a:t>
            </a:r>
            <a:endParaRPr lang="tr-TR" sz="400" dirty="0" smtClean="0">
              <a:solidFill>
                <a:srgbClr val="113E67"/>
              </a:solidFill>
              <a:latin typeface="Trebuchet MS"/>
              <a:cs typeface="Trebuchet MS"/>
            </a:endParaRPr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3157" y="6582233"/>
            <a:ext cx="8944367" cy="275768"/>
          </a:xfrm>
        </p:spPr>
        <p:txBody>
          <a:bodyPr/>
          <a:lstStyle/>
          <a:p>
            <a:r>
              <a:rPr lang="tr-TR" b="1" dirty="0">
                <a:solidFill>
                  <a:srgbClr val="3D79AB"/>
                </a:solidFill>
              </a:rPr>
              <a:t> </a:t>
            </a:r>
            <a:r>
              <a:rPr lang="tr-TR" b="1" dirty="0" err="1">
                <a:solidFill>
                  <a:srgbClr val="3D79AB"/>
                </a:solidFill>
              </a:rPr>
              <a:t>Belduz</a:t>
            </a:r>
            <a:r>
              <a:rPr lang="tr-TR" b="1" dirty="0">
                <a:solidFill>
                  <a:srgbClr val="3D79AB"/>
                </a:solidFill>
              </a:rPr>
              <a:t> A.O. 		</a:t>
            </a:r>
            <a:r>
              <a:rPr lang="en-US" b="1" dirty="0">
                <a:solidFill>
                  <a:srgbClr val="3D79AB"/>
                </a:solidFill>
              </a:rPr>
              <a:t> </a:t>
            </a:r>
            <a:r>
              <a:rPr lang="tr-TR" b="1" dirty="0">
                <a:solidFill>
                  <a:srgbClr val="3D79AB"/>
                </a:solidFill>
              </a:rPr>
              <a:t>AKILLI TASARIM, BİLİMSEL BİR TEORİMİDİR?</a:t>
            </a:r>
          </a:p>
        </p:txBody>
      </p:sp>
      <p:sp>
        <p:nvSpPr>
          <p:cNvPr id="18" name="İçerik Yer Tutucusu 2"/>
          <p:cNvSpPr>
            <a:spLocks noGrp="1"/>
          </p:cNvSpPr>
          <p:nvPr>
            <p:ph idx="1"/>
          </p:nvPr>
        </p:nvSpPr>
        <p:spPr>
          <a:xfrm>
            <a:off x="677334" y="1778924"/>
            <a:ext cx="10785917" cy="4343327"/>
          </a:xfrm>
        </p:spPr>
        <p:txBody>
          <a:bodyPr>
            <a:normAutofit fontScale="92500" lnSpcReduction="20000"/>
          </a:bodyPr>
          <a:lstStyle/>
          <a:p>
            <a:r>
              <a:rPr lang="tr-TR" dirty="0"/>
              <a:t>“Hücrenin </a:t>
            </a:r>
            <a:r>
              <a:rPr lang="tr-TR" dirty="0" smtClean="0"/>
              <a:t>tamamı; </a:t>
            </a:r>
          </a:p>
          <a:p>
            <a:pPr lvl="1"/>
            <a:r>
              <a:rPr lang="tr-TR" dirty="0" smtClean="0"/>
              <a:t>her </a:t>
            </a:r>
            <a:r>
              <a:rPr lang="tr-TR" dirty="0"/>
              <a:t>biri birçok proteinden oluşan, birbirine kenetlenmiş, birbirine bağlı montaj hatları içeren bir fabrika olarak görülebilir</a:t>
            </a:r>
            <a:r>
              <a:rPr lang="tr-TR" dirty="0" smtClean="0"/>
              <a:t>.</a:t>
            </a:r>
            <a:endParaRPr lang="tr-TR" dirty="0"/>
          </a:p>
          <a:p>
            <a:r>
              <a:rPr lang="tr-TR" dirty="0" smtClean="0"/>
              <a:t>Biyoloji </a:t>
            </a:r>
            <a:r>
              <a:rPr lang="tr-TR" dirty="0"/>
              <a:t>dünyasınca bilinen birçok makine vardır. </a:t>
            </a:r>
            <a:endParaRPr lang="tr-TR" dirty="0" smtClean="0"/>
          </a:p>
          <a:p>
            <a:r>
              <a:rPr lang="tr-TR" dirty="0" smtClean="0"/>
              <a:t>Bunlardan birkaçı;</a:t>
            </a:r>
            <a:endParaRPr lang="tr-TR" dirty="0"/>
          </a:p>
          <a:p>
            <a:pPr lvl="1"/>
            <a:r>
              <a:rPr lang="tr-TR" dirty="0"/>
              <a:t>    Ribozom: Ribozom, proteinlerin sentezinden sorumlu çok parçalı bir makinedir.  </a:t>
            </a:r>
            <a:endParaRPr lang="tr-TR" dirty="0" smtClean="0"/>
          </a:p>
          <a:p>
            <a:pPr lvl="2"/>
            <a:r>
              <a:rPr lang="tr-TR" dirty="0" smtClean="0"/>
              <a:t>Ribozomda en az </a:t>
            </a:r>
            <a:r>
              <a:rPr lang="tr-TR" dirty="0"/>
              <a:t>53 protein gerektiren "inanılmaz derecede güzel karmaşık bir </a:t>
            </a:r>
            <a:r>
              <a:rPr lang="tr-TR" dirty="0" err="1" smtClean="0"/>
              <a:t>yapıdı</a:t>
            </a:r>
            <a:r>
              <a:rPr lang="tr-TR" dirty="0" smtClean="0"/>
              <a:t>". </a:t>
            </a:r>
          </a:p>
          <a:p>
            <a:pPr lvl="2"/>
            <a:r>
              <a:rPr lang="tr-TR" dirty="0" smtClean="0"/>
              <a:t>Bir </a:t>
            </a:r>
            <a:r>
              <a:rPr lang="tr-TR" dirty="0"/>
              <a:t>bakteri hücresinde 100.000'e kadar ribozom bulunabilir, insan hücreleri ise milyonlarca ribozom içerebilir. </a:t>
            </a:r>
            <a:endParaRPr lang="tr-TR" dirty="0" smtClean="0"/>
          </a:p>
          <a:p>
            <a:pPr lvl="2"/>
            <a:r>
              <a:rPr lang="tr-TR" dirty="0" smtClean="0"/>
              <a:t>Ribozomlar </a:t>
            </a:r>
            <a:r>
              <a:rPr lang="tr-TR" dirty="0"/>
              <a:t>üzerindeki çalışmaları ile tanınan Nobel Ödüllü biyolog Ada </a:t>
            </a:r>
            <a:r>
              <a:rPr lang="tr-TR" dirty="0" err="1"/>
              <a:t>Yonath</a:t>
            </a:r>
            <a:r>
              <a:rPr lang="tr-TR" dirty="0"/>
              <a:t>, ribozomların "mevcut işlevlerini yapacak şekilde dâhice </a:t>
            </a:r>
            <a:r>
              <a:rPr lang="tr-TR" dirty="0" err="1" smtClean="0"/>
              <a:t>tasarlandıklarını”söylüyor</a:t>
            </a:r>
            <a:r>
              <a:rPr lang="tr-TR" dirty="0" smtClean="0"/>
              <a:t>.</a:t>
            </a:r>
            <a:endParaRPr lang="tr-TR" dirty="0"/>
          </a:p>
          <a:p>
            <a:pPr lvl="1"/>
            <a:r>
              <a:rPr lang="tr-TR" dirty="0" smtClean="0"/>
              <a:t>    </a:t>
            </a:r>
            <a:r>
              <a:rPr lang="tr-TR" dirty="0"/>
              <a:t>ATP </a:t>
            </a:r>
            <a:r>
              <a:rPr lang="tr-TR" dirty="0" err="1"/>
              <a:t>Sentaz</a:t>
            </a:r>
            <a:r>
              <a:rPr lang="tr-TR" dirty="0"/>
              <a:t>: ATP (</a:t>
            </a:r>
            <a:r>
              <a:rPr lang="tr-TR" dirty="0" err="1"/>
              <a:t>adenosin</a:t>
            </a:r>
            <a:r>
              <a:rPr lang="tr-TR" dirty="0"/>
              <a:t> </a:t>
            </a:r>
            <a:r>
              <a:rPr lang="tr-TR" dirty="0" err="1"/>
              <a:t>trifosfat</a:t>
            </a:r>
            <a:r>
              <a:rPr lang="tr-TR" dirty="0"/>
              <a:t>), tüm hücrelerde birincil enerji taşıyan moleküldür. </a:t>
            </a:r>
            <a:endParaRPr lang="tr-TR" dirty="0" smtClean="0"/>
          </a:p>
          <a:p>
            <a:pPr lvl="2"/>
            <a:r>
              <a:rPr lang="tr-TR" dirty="0" smtClean="0"/>
              <a:t>Birçok </a:t>
            </a:r>
            <a:r>
              <a:rPr lang="tr-TR" dirty="0"/>
              <a:t>organizmada, </a:t>
            </a:r>
            <a:r>
              <a:rPr lang="tr-TR" dirty="0" err="1"/>
              <a:t>ATP’yi</a:t>
            </a:r>
            <a:r>
              <a:rPr lang="tr-TR" dirty="0"/>
              <a:t> ATP </a:t>
            </a:r>
            <a:r>
              <a:rPr lang="tr-TR" dirty="0" err="1"/>
              <a:t>sentaz</a:t>
            </a:r>
            <a:r>
              <a:rPr lang="tr-TR" dirty="0"/>
              <a:t> adlı protein bazlı moleküler bir makine üretir. </a:t>
            </a:r>
            <a:endParaRPr lang="tr-TR" dirty="0" smtClean="0"/>
          </a:p>
          <a:p>
            <a:pPr lvl="2"/>
            <a:r>
              <a:rPr lang="tr-TR" dirty="0" smtClean="0"/>
              <a:t>Bu </a:t>
            </a:r>
            <a:r>
              <a:rPr lang="tr-TR" dirty="0"/>
              <a:t>makine, bir aks ile birbirine bağlanan iki döner motordan oluşur. </a:t>
            </a:r>
            <a:endParaRPr lang="tr-TR" dirty="0" smtClean="0"/>
          </a:p>
          <a:p>
            <a:pPr lvl="2"/>
            <a:r>
              <a:rPr lang="tr-TR" dirty="0" smtClean="0"/>
              <a:t>Döndükçe</a:t>
            </a:r>
            <a:r>
              <a:rPr lang="tr-TR" dirty="0"/>
              <a:t>, aks üzerindeki tümsekler diğer protein alt birimlerini iterek ATP üretmek için gereken mekanik enerjiyi sağlar. </a:t>
            </a:r>
            <a:endParaRPr lang="tr-TR" dirty="0" smtClean="0"/>
          </a:p>
          <a:p>
            <a:pPr lvl="2"/>
            <a:r>
              <a:rPr lang="tr-TR" dirty="0" smtClean="0"/>
              <a:t>David </a:t>
            </a:r>
            <a:r>
              <a:rPr lang="tr-TR" dirty="0" err="1" smtClean="0"/>
              <a:t>Goodsell</a:t>
            </a:r>
            <a:r>
              <a:rPr lang="tr-TR" dirty="0" smtClean="0"/>
              <a:t>‘, </a:t>
            </a:r>
            <a:r>
              <a:rPr lang="tr-TR" dirty="0"/>
              <a:t>"ATP </a:t>
            </a:r>
            <a:r>
              <a:rPr lang="tr-TR" dirty="0" err="1"/>
              <a:t>sentaz</a:t>
            </a:r>
            <a:r>
              <a:rPr lang="tr-TR" dirty="0"/>
              <a:t> moleküler dünyanın harikalarından </a:t>
            </a:r>
            <a:r>
              <a:rPr lang="tr-TR" dirty="0" smtClean="0"/>
              <a:t>biri olduğunu ifade eder </a:t>
            </a:r>
            <a:r>
              <a:rPr lang="tr-TR" dirty="0"/>
              <a:t>"</a:t>
            </a:r>
          </a:p>
        </p:txBody>
      </p:sp>
      <p:sp>
        <p:nvSpPr>
          <p:cNvPr id="17" name="Başlık 7"/>
          <p:cNvSpPr>
            <a:spLocks noGrp="1"/>
          </p:cNvSpPr>
          <p:nvPr>
            <p:ph type="title"/>
          </p:nvPr>
        </p:nvSpPr>
        <p:spPr>
          <a:xfrm>
            <a:off x="700268" y="1063361"/>
            <a:ext cx="11348977" cy="471728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Akıllı </a:t>
            </a:r>
            <a:r>
              <a:rPr lang="tr-TR" b="1" dirty="0"/>
              <a:t>tasarımın bilimsel </a:t>
            </a:r>
            <a:r>
              <a:rPr lang="tr-TR" b="1" dirty="0" smtClean="0"/>
              <a:t>olduğuna </a:t>
            </a:r>
            <a:r>
              <a:rPr lang="tr-TR" b="1" dirty="0"/>
              <a:t>dair deliller</a:t>
            </a:r>
            <a:r>
              <a:rPr lang="tr-TR" b="1" dirty="0" smtClean="0"/>
              <a:t>?</a:t>
            </a:r>
            <a:endParaRPr lang="tr-TR" i="1" dirty="0"/>
          </a:p>
        </p:txBody>
      </p:sp>
      <p:sp>
        <p:nvSpPr>
          <p:cNvPr id="22" name="Dikdörtgen 21"/>
          <p:cNvSpPr/>
          <p:nvPr/>
        </p:nvSpPr>
        <p:spPr>
          <a:xfrm>
            <a:off x="990649" y="6274456"/>
            <a:ext cx="1022224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700" u="sng" dirty="0" smtClean="0">
                <a:hlinkClick r:id="rId4"/>
              </a:rPr>
              <a:t>[</a:t>
            </a:r>
            <a:r>
              <a:rPr lang="tr-TR" sz="700" u="sng" dirty="0">
                <a:hlinkClick r:id="rId4"/>
              </a:rPr>
              <a:t>URL]</a:t>
            </a:r>
            <a:r>
              <a:rPr lang="tr-TR" sz="700" u="sng" dirty="0"/>
              <a:t> </a:t>
            </a:r>
            <a:r>
              <a:rPr lang="tr-TR" sz="700" u="sng" dirty="0" smtClean="0">
                <a:hlinkClick r:id="rId5"/>
              </a:rPr>
              <a:t>https</a:t>
            </a:r>
            <a:r>
              <a:rPr lang="tr-TR" sz="700" u="sng" dirty="0">
                <a:hlinkClick r:id="rId5"/>
              </a:rPr>
              <a:t>://www.discovery.org/a/sixfold-evidence-for-intelligent-design</a:t>
            </a:r>
            <a:r>
              <a:rPr lang="tr-TR" sz="700" u="sng" dirty="0" smtClean="0">
                <a:hlinkClick r:id="rId5"/>
              </a:rPr>
              <a:t>/</a:t>
            </a:r>
            <a:r>
              <a:rPr lang="tr-TR" sz="700" dirty="0" smtClean="0"/>
              <a:t>                               </a:t>
            </a:r>
          </a:p>
          <a:p>
            <a:r>
              <a:rPr lang="tr-TR" sz="700" dirty="0" err="1" smtClean="0"/>
              <a:t>Discovering</a:t>
            </a:r>
            <a:r>
              <a:rPr lang="tr-TR" sz="700" dirty="0" smtClean="0"/>
              <a:t> </a:t>
            </a:r>
            <a:r>
              <a:rPr lang="tr-TR" sz="700" dirty="0" err="1"/>
              <a:t>Intelligent</a:t>
            </a:r>
            <a:r>
              <a:rPr lang="tr-TR" sz="700" dirty="0"/>
              <a:t> Design: A </a:t>
            </a:r>
            <a:r>
              <a:rPr lang="tr-TR" sz="700" dirty="0" err="1"/>
              <a:t>Journey</a:t>
            </a:r>
            <a:r>
              <a:rPr lang="tr-TR" sz="700" dirty="0"/>
              <a:t> </a:t>
            </a:r>
            <a:r>
              <a:rPr lang="tr-TR" sz="700" dirty="0" err="1"/>
              <a:t>into</a:t>
            </a:r>
            <a:r>
              <a:rPr lang="tr-TR" sz="700" dirty="0"/>
              <a:t> </a:t>
            </a:r>
            <a:r>
              <a:rPr lang="tr-TR" sz="700" dirty="0" err="1"/>
              <a:t>the</a:t>
            </a:r>
            <a:r>
              <a:rPr lang="tr-TR" sz="700" dirty="0"/>
              <a:t> </a:t>
            </a:r>
            <a:r>
              <a:rPr lang="tr-TR" sz="700" dirty="0" err="1"/>
              <a:t>Scientific</a:t>
            </a:r>
            <a:r>
              <a:rPr lang="tr-TR" sz="700" dirty="0"/>
              <a:t> </a:t>
            </a:r>
            <a:r>
              <a:rPr lang="tr-TR" sz="700" dirty="0" err="1"/>
              <a:t>Evidence</a:t>
            </a:r>
            <a:r>
              <a:rPr lang="tr-TR" sz="700" dirty="0"/>
              <a:t> 1st Edition </a:t>
            </a:r>
            <a:r>
              <a:rPr lang="tr-TR" sz="700" dirty="0" err="1"/>
              <a:t>by</a:t>
            </a:r>
            <a:r>
              <a:rPr lang="tr-TR" sz="700" dirty="0"/>
              <a:t> </a:t>
            </a:r>
            <a:r>
              <a:rPr lang="tr-TR" sz="700" dirty="0" err="1">
                <a:hlinkClick r:id="rId6"/>
              </a:rPr>
              <a:t>Gary</a:t>
            </a:r>
            <a:r>
              <a:rPr lang="tr-TR" sz="700" dirty="0">
                <a:hlinkClick r:id="rId6"/>
              </a:rPr>
              <a:t> </a:t>
            </a:r>
            <a:r>
              <a:rPr lang="tr-TR" sz="700" dirty="0" err="1">
                <a:hlinkClick r:id="rId6"/>
              </a:rPr>
              <a:t>Kemper</a:t>
            </a:r>
            <a:r>
              <a:rPr lang="tr-TR" sz="700" dirty="0"/>
              <a:t>  (Author), </a:t>
            </a:r>
            <a:r>
              <a:rPr lang="tr-TR" sz="700" dirty="0" err="1">
                <a:hlinkClick r:id="rId7"/>
              </a:rPr>
              <a:t>Hallie</a:t>
            </a:r>
            <a:r>
              <a:rPr lang="tr-TR" sz="700" dirty="0">
                <a:hlinkClick r:id="rId7"/>
              </a:rPr>
              <a:t> </a:t>
            </a:r>
            <a:r>
              <a:rPr lang="tr-TR" sz="700" dirty="0" err="1">
                <a:hlinkClick r:id="rId7"/>
              </a:rPr>
              <a:t>Kemper</a:t>
            </a:r>
            <a:r>
              <a:rPr lang="tr-TR" sz="700" dirty="0"/>
              <a:t> (Author), </a:t>
            </a:r>
            <a:r>
              <a:rPr lang="tr-TR" sz="700" dirty="0" err="1">
                <a:hlinkClick r:id="rId8"/>
              </a:rPr>
              <a:t>Casey</a:t>
            </a:r>
            <a:r>
              <a:rPr lang="tr-TR" sz="700" dirty="0">
                <a:hlinkClick r:id="rId8"/>
              </a:rPr>
              <a:t> </a:t>
            </a:r>
            <a:r>
              <a:rPr lang="tr-TR" sz="700" dirty="0" err="1">
                <a:hlinkClick r:id="rId8"/>
              </a:rPr>
              <a:t>Luskin</a:t>
            </a:r>
            <a:r>
              <a:rPr lang="tr-TR" sz="700" dirty="0"/>
              <a:t> (Author) </a:t>
            </a:r>
            <a:r>
              <a:rPr lang="tr-TR" sz="700" dirty="0" err="1"/>
              <a:t>Discoverey</a:t>
            </a:r>
            <a:r>
              <a:rPr lang="tr-TR" sz="700" dirty="0"/>
              <a:t> </a:t>
            </a:r>
            <a:r>
              <a:rPr lang="tr-TR" sz="700" dirty="0" err="1"/>
              <a:t>institue</a:t>
            </a:r>
            <a:r>
              <a:rPr lang="tr-TR" sz="700" dirty="0"/>
              <a:t> </a:t>
            </a:r>
            <a:r>
              <a:rPr lang="tr-TR" sz="700" dirty="0" err="1"/>
              <a:t>press</a:t>
            </a:r>
            <a:r>
              <a:rPr lang="tr-TR" sz="700" dirty="0"/>
              <a:t>, 2013, </a:t>
            </a:r>
            <a:r>
              <a:rPr lang="tr-TR" sz="700" dirty="0" smtClean="0"/>
              <a:t>ABD</a:t>
            </a:r>
            <a:r>
              <a:rPr lang="tr-TR" sz="700" u="sng" dirty="0" smtClean="0"/>
              <a:t>                </a:t>
            </a:r>
            <a:endParaRPr lang="tr-TR" sz="700" dirty="0"/>
          </a:p>
        </p:txBody>
      </p:sp>
    </p:spTree>
    <p:extLst>
      <p:ext uri="{BB962C8B-B14F-4D97-AF65-F5344CB8AC3E}">
        <p14:creationId xmlns:p14="http://schemas.microsoft.com/office/powerpoint/2010/main" val="3001441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7009</TotalTime>
  <Words>3278</Words>
  <Application>Microsoft Office PowerPoint</Application>
  <PresentationFormat>Geniş ekran</PresentationFormat>
  <Paragraphs>481</Paragraphs>
  <Slides>29</Slides>
  <Notes>24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29</vt:i4>
      </vt:variant>
    </vt:vector>
  </HeadingPairs>
  <TitlesOfParts>
    <vt:vector size="34" baseType="lpstr">
      <vt:lpstr>Arial</vt:lpstr>
      <vt:lpstr>Calibri</vt:lpstr>
      <vt:lpstr>Trebuchet MS</vt:lpstr>
      <vt:lpstr>Wingdings 3</vt:lpstr>
      <vt:lpstr>Facet</vt:lpstr>
      <vt:lpstr>PowerPoint Sunusu</vt:lpstr>
      <vt:lpstr>Akıllı Tasarım Görüşünü Kim Ortaya Attı?</vt:lpstr>
      <vt:lpstr>Evrim Görüşü/Felsefesi Nedir? </vt:lpstr>
      <vt:lpstr>Akıllı tasarım görüşü nedir ve iddiası nedir?  </vt:lpstr>
      <vt:lpstr>Akıllı tasarım görüşü nedir ve iddiası nedir?</vt:lpstr>
      <vt:lpstr>Bilimsel metot nedir?  </vt:lpstr>
      <vt:lpstr>Öyleyse evrim ve akıllı tasarım görüşleri bilimsel midir?   </vt:lpstr>
      <vt:lpstr>Akıllı tasarımın bilimsel olduğuna dair deliller?</vt:lpstr>
      <vt:lpstr>Akıllı tasarımın bilimsel olduğuna dair deliller?</vt:lpstr>
      <vt:lpstr>Akıllı tasarımın bilimsel olduğuna dair deliller?</vt:lpstr>
      <vt:lpstr>Akıllı tasarımın bilimsel olduğuna dair deliller? İndirgenemez karmaşıklıkta bir moleküler makinenin ünlü bir örneği, bakteri kamçısıdır</vt:lpstr>
      <vt:lpstr>Akıllı tasarımın bilimsel olduğuna dair deliller? İndirgenemez karmaşıklıkta bir moleküler makinenin ünlü bir örneği, bakteri kamçısıdır</vt:lpstr>
      <vt:lpstr>Akıllı tasarımın bilimsel olduğuna dair deliller? İndirgenemez karmaşıklıkta bir moleküler makinenin ünlü bir örneği, bakteri kamçısıdır</vt:lpstr>
      <vt:lpstr>Akıllı tasarımın bilimsel olduğuna dair deliller? İndirgenemez karmaşıklıkta bir moleküler makinenin ünlü bir örneği, bakteri kamçısıdır</vt:lpstr>
      <vt:lpstr>Akıllı tasarımın bilimsel olduğuna dair deliller? İndirgenemez karmaşıklıkta bir moleküler makinenin ünlü bir örneği, bakteri kamçısıdır</vt:lpstr>
      <vt:lpstr>Akıllı tasarımın bilimsel olduğuna dair deliller? İndirgenemez karmaşıklıkta bir moleküler makinenin ünlü bir örneği, bakteri kamçısıdır</vt:lpstr>
      <vt:lpstr>Akıllı tasarımın bilimsel olduğuna dair deliller? İndirgenemez karmaşıklıkta bir moleküler makinenin ünlü bir örneği, bakteri kamçısıdır</vt:lpstr>
      <vt:lpstr>Akıllı tasarımın bilimsel olduğuna dair deliller? İndirgenemez karmaşıklıkta bir moleküler makinenin ünlü bir örneği, bakteri kamçısıdır</vt:lpstr>
      <vt:lpstr>Akıllı tasarımın bilimsel olduğuna dair deliller? İndirgenemez karmaşıklıkta bir moleküler makinenin ünlü bir örneği, bakteri kamçısıdır</vt:lpstr>
      <vt:lpstr>Akıllı tasarım, bir dini taraftarlık mı dır? </vt:lpstr>
      <vt:lpstr>Akıllı tasarım, bir dini taraftarlık mı dır? </vt:lpstr>
      <vt:lpstr>Akıllı tasarım, bir dini taraftarlık mı dır? </vt:lpstr>
      <vt:lpstr>Akıllı tasarım, bir dini taraftarlık mı dır? </vt:lpstr>
      <vt:lpstr>Akıllı tasarım, bir dini taraftarlık mı dır? </vt:lpstr>
      <vt:lpstr>Akıllı tasarım, bir dini taraftarlık mı dır? </vt:lpstr>
      <vt:lpstr>Akıllı tasarım, bir dini taraftarlık mı dır? </vt:lpstr>
      <vt:lpstr>Akıllı tasarım, bir dini taraftarlık mı dır? </vt:lpstr>
      <vt:lpstr>PowerPoint Sunusu</vt:lpstr>
      <vt:lpstr>Dinlediğiniz için teşekkürler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Cloning, Characterization and Paper Threatment of a New Lignin Peroxidase Derived from Acinetobacter calcoaceticus</dc:title>
  <dc:creator>Toshıba</dc:creator>
  <cp:lastModifiedBy>Windows Kullanıcısı</cp:lastModifiedBy>
  <cp:revision>432</cp:revision>
  <cp:lastPrinted>2019-10-18T13:04:03Z</cp:lastPrinted>
  <dcterms:created xsi:type="dcterms:W3CDTF">2017-05-09T10:31:16Z</dcterms:created>
  <dcterms:modified xsi:type="dcterms:W3CDTF">2023-03-02T14:12:28Z</dcterms:modified>
</cp:coreProperties>
</file>