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3" r:id="rId3"/>
    <p:sldId id="257" r:id="rId4"/>
    <p:sldId id="261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64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9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474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58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54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81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40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48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21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94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51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5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3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6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0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0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u.edu.tr/bapb/bap09lisansogrenciprojesi" TargetMode="External"/><Relationship Id="rId2" Type="http://schemas.openxmlformats.org/officeDocument/2006/relationships/hyperlink" Target="https://tubitak.gov.tr/tr/burslar/lisans-onlisans/destek-programlari/2209-universite-ogrencileri-arastirma-projeleri-destekleme-program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Bitirme Projesi Hazırlama Eğitimi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Prof. Dr. Erhan Coşkun</a:t>
            </a:r>
          </a:p>
          <a:p>
            <a:r>
              <a:rPr lang="tr-TR" dirty="0"/>
              <a:t>Fen Fakültesi Matematik Bölümü</a:t>
            </a:r>
          </a:p>
          <a:p>
            <a:r>
              <a:rPr lang="tr-TR" dirty="0"/>
              <a:t>erhan@ktu.edu.tr</a:t>
            </a:r>
          </a:p>
          <a:p>
            <a:r>
              <a:rPr lang="tr-TR" dirty="0"/>
              <a:t>30 Nisan 2025</a:t>
            </a:r>
          </a:p>
        </p:txBody>
      </p:sp>
    </p:spTree>
    <p:extLst>
      <p:ext uri="{BB962C8B-B14F-4D97-AF65-F5344CB8AC3E}">
        <p14:creationId xmlns:p14="http://schemas.microsoft.com/office/powerpoint/2010/main" val="305823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Proje Terminolojisi</a:t>
            </a:r>
            <a:br>
              <a:rPr lang="tr-TR" dirty="0"/>
            </a:br>
            <a:r>
              <a:rPr lang="tr-TR" dirty="0"/>
              <a:t>(</a:t>
            </a:r>
            <a:r>
              <a:rPr lang="tr-TR" sz="3100" dirty="0"/>
              <a:t>amaç, ekip, hedefler, iş paketleri)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Belirli bir amaca yönelik olarak, belirli bir takvime göre ve uygun bir bütçe ile yürütülen ortak bir çalışmadır.</a:t>
            </a:r>
          </a:p>
          <a:p>
            <a:r>
              <a:rPr lang="tr-TR" dirty="0"/>
              <a:t>Ekip-&gt; Projede görev alan </a:t>
            </a:r>
            <a:r>
              <a:rPr lang="tr-TR" dirty="0" err="1"/>
              <a:t>elemanlardır:Yürütücü</a:t>
            </a:r>
            <a:r>
              <a:rPr lang="tr-TR" dirty="0"/>
              <a:t>, araştırmacı, danışman, </a:t>
            </a:r>
            <a:r>
              <a:rPr lang="tr-TR" dirty="0" err="1"/>
              <a:t>bursiyer</a:t>
            </a:r>
            <a:r>
              <a:rPr lang="tr-TR" dirty="0"/>
              <a:t> vb.</a:t>
            </a:r>
          </a:p>
          <a:p>
            <a:r>
              <a:rPr lang="tr-TR" dirty="0"/>
              <a:t>Amaca ulaşmak için belirlenen hedefler söz konusudur.</a:t>
            </a:r>
          </a:p>
          <a:p>
            <a:r>
              <a:rPr lang="tr-TR" dirty="0"/>
              <a:t>Hedefler</a:t>
            </a:r>
            <a:r>
              <a:rPr lang="tr-TR" dirty="0">
                <a:sym typeface="Wingdings" panose="05000000000000000000" pitchFamily="2" charset="2"/>
              </a:rPr>
              <a:t>-&gt; B</a:t>
            </a:r>
            <a:r>
              <a:rPr lang="tr-TR" dirty="0"/>
              <a:t>elirtilen amaca ulaşmak amacıyla gerçekleştirilmesi gereken daha kısa vadeli ölçülebilir adımlardır.</a:t>
            </a:r>
          </a:p>
          <a:p>
            <a:r>
              <a:rPr lang="tr-TR" dirty="0"/>
              <a:t>İş paketleri-&gt; Her bir hedefe yönelik olarak tanımlanan işlerdir, kimler tarafından hangi sürede gerçekleştirileceği belirtilir.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412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 Proje Terminolojisi</a:t>
            </a:r>
            <a:br>
              <a:rPr lang="tr-TR" dirty="0"/>
            </a:br>
            <a:r>
              <a:rPr lang="tr-TR" dirty="0"/>
              <a:t>(</a:t>
            </a:r>
            <a:r>
              <a:rPr lang="tr-TR" sz="3100" dirty="0"/>
              <a:t>özgün değer, yöntem, yaygın etki, Riskler)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Özgün değer-&gt; Projeyi benzerlerinden farklı kılan yönü</a:t>
            </a:r>
          </a:p>
          <a:p>
            <a:r>
              <a:rPr lang="tr-TR" dirty="0"/>
              <a:t>Yöntem-&gt; </a:t>
            </a:r>
            <a:r>
              <a:rPr lang="tr-TR" dirty="0" err="1"/>
              <a:t>Proje’de</a:t>
            </a:r>
            <a:r>
              <a:rPr lang="tr-TR" dirty="0"/>
              <a:t> kullanılması gereken yöntemi ifade eder</a:t>
            </a:r>
          </a:p>
          <a:p>
            <a:r>
              <a:rPr lang="tr-TR" dirty="0"/>
              <a:t>Yaygın etki-&gt;Proje yürütüldüğünde üreteceği çıktılardır(Makale, bildiri, kariyer gelişimi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r>
              <a:rPr lang="tr-TR" dirty="0"/>
              <a:t>İş-zaman çizelgesi-&gt;hangi iş paketinin hangi zaman diliminde ve kimler tarafından yürütüleceğini belirler</a:t>
            </a:r>
          </a:p>
          <a:p>
            <a:r>
              <a:rPr lang="tr-TR" dirty="0"/>
              <a:t>Riskler ve B planı-&gt; Belirtilen hedeflere ulaşılamaması riskinde, projenin özgün değerini bozmaksızın takip edilecek alternatif planları ifade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58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Bitirme Projesi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Lisans öğrencileri tarafından genelde son sınıfta yürütülen proje çalışmasıdır.</a:t>
            </a:r>
          </a:p>
          <a:p>
            <a:r>
              <a:rPr lang="tr-TR" dirty="0"/>
              <a:t>Bitirme projesinin amacı,</a:t>
            </a:r>
          </a:p>
          <a:p>
            <a:pPr lvl="1"/>
            <a:r>
              <a:rPr lang="tr-TR" dirty="0"/>
              <a:t> lisans müfredatı kapsamında değerlendirilebilen, ancak kısıtlı program gereği detaylı olarak incelenemeyen konuların öğrenci merkezli bir yaklaşımla ve kavrama düzeyinde incelenmesini sağlamak ve</a:t>
            </a:r>
          </a:p>
          <a:p>
            <a:pPr lvl="1"/>
            <a:r>
              <a:rPr lang="tr-TR" dirty="0"/>
              <a:t>oluşturulan </a:t>
            </a:r>
            <a:r>
              <a:rPr lang="tr-TR" dirty="0" err="1"/>
              <a:t>dökümanın</a:t>
            </a:r>
            <a:r>
              <a:rPr lang="tr-TR" dirty="0"/>
              <a:t> uygun bir  formatta hazırlanarak</a:t>
            </a:r>
          </a:p>
          <a:p>
            <a:pPr lvl="1"/>
            <a:r>
              <a:rPr lang="tr-TR" dirty="0"/>
              <a:t>grup önünde sunumunu gerçekleştirmek suretiyle </a:t>
            </a:r>
          </a:p>
          <a:p>
            <a:pPr lvl="1"/>
            <a:r>
              <a:rPr lang="tr-TR" dirty="0"/>
              <a:t>teknik doküman hazırlama,</a:t>
            </a:r>
          </a:p>
          <a:p>
            <a:pPr lvl="1"/>
            <a:r>
              <a:rPr lang="tr-TR" dirty="0"/>
              <a:t>raporlama ve</a:t>
            </a:r>
          </a:p>
          <a:p>
            <a:pPr lvl="1"/>
            <a:r>
              <a:rPr lang="tr-TR" dirty="0"/>
              <a:t> sunma yeteneklerinin gelişimine katkı sağlamaktır.</a:t>
            </a:r>
          </a:p>
        </p:txBody>
      </p:sp>
    </p:spTree>
    <p:extLst>
      <p:ext uri="{BB962C8B-B14F-4D97-AF65-F5344CB8AC3E}">
        <p14:creationId xmlns:p14="http://schemas.microsoft.com/office/powerpoint/2010/main" val="380992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Bitirme Projesi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Önemli  anahtar bileşenler</a:t>
            </a:r>
            <a:endParaRPr lang="tr-TR" b="1" dirty="0"/>
          </a:p>
          <a:p>
            <a:pPr lvl="1"/>
            <a:r>
              <a:rPr lang="tr-TR" dirty="0"/>
              <a:t>akademik araştırma, </a:t>
            </a:r>
          </a:p>
          <a:p>
            <a:pPr lvl="1"/>
            <a:r>
              <a:rPr lang="tr-TR" dirty="0"/>
              <a:t>Matematiksel yazma: etik kurallar çerçevesinde  belirtilen şablona uygun olarak </a:t>
            </a:r>
            <a:r>
              <a:rPr lang="tr-TR" dirty="0" err="1"/>
              <a:t>dökümantasyon</a:t>
            </a:r>
            <a:r>
              <a:rPr lang="tr-TR" dirty="0"/>
              <a:t> hazırlama ve </a:t>
            </a:r>
          </a:p>
          <a:p>
            <a:pPr lvl="1"/>
            <a:r>
              <a:rPr lang="tr-TR" dirty="0"/>
              <a:t>sunum.</a:t>
            </a:r>
          </a:p>
        </p:txBody>
      </p:sp>
    </p:spTree>
    <p:extLst>
      <p:ext uri="{BB962C8B-B14F-4D97-AF65-F5344CB8AC3E}">
        <p14:creationId xmlns:p14="http://schemas.microsoft.com/office/powerpoint/2010/main" val="394637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Bitirme Projesi(Yürütme)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tr-TR" dirty="0"/>
              <a:t> Üçüncü sınıf bahar dönemi</a:t>
            </a:r>
          </a:p>
          <a:p>
            <a:pPr lvl="2"/>
            <a:r>
              <a:rPr lang="tr-TR" dirty="0"/>
              <a:t>Proje ekibi ve danışmanının belirlenmesi( tercihen üçer öğrenci grubu ile ve  danışman onayı ile belirlenir)</a:t>
            </a:r>
          </a:p>
          <a:p>
            <a:pPr lvl="2"/>
            <a:r>
              <a:rPr lang="tr-TR" dirty="0"/>
              <a:t>Danışman tarafından Proje ekip ve konusunun bölüm başkanlığına </a:t>
            </a:r>
            <a:r>
              <a:rPr lang="tr-TR" b="1" dirty="0"/>
              <a:t>Proje Bilgi Formu </a:t>
            </a:r>
            <a:r>
              <a:rPr lang="tr-TR" dirty="0"/>
              <a:t>ile  iletilmesi(Bahar dönemi 13 üncü hafta son günü mesai bitimine kadar)</a:t>
            </a:r>
          </a:p>
          <a:p>
            <a:pPr lvl="2"/>
            <a:r>
              <a:rPr lang="tr-TR" dirty="0"/>
              <a:t>Proje ekibinin oluşmaması durumunda öğrenciler tarafından </a:t>
            </a:r>
            <a:r>
              <a:rPr lang="tr-TR" b="1" dirty="0"/>
              <a:t>Proje Alan Tercih Formu</a:t>
            </a:r>
            <a:r>
              <a:rPr lang="tr-TR" dirty="0"/>
              <a:t>nun doldurularak Bölüm Başkanlığına iletilmesi( Bahar dönemi 14 üncü hafta son günü mesai bitimine kadar)</a:t>
            </a:r>
          </a:p>
          <a:p>
            <a:pPr lvl="2"/>
            <a:r>
              <a:rPr lang="tr-TR" dirty="0"/>
              <a:t>Tercih formu iletmeyen öğrenciler için Danışman ve Proje ekibinin Bölüm Başkanlığı tarafından belirlenmesi(15 inci hafta mesai bitimine kadar)</a:t>
            </a:r>
          </a:p>
          <a:p>
            <a:pPr lvl="2"/>
            <a:r>
              <a:rPr lang="tr-TR" dirty="0"/>
              <a:t>Tüm proje ekiplerinin duyurusu(16 </a:t>
            </a:r>
            <a:r>
              <a:rPr lang="tr-TR" dirty="0" err="1"/>
              <a:t>ıncı</a:t>
            </a:r>
            <a:r>
              <a:rPr lang="tr-TR" dirty="0"/>
              <a:t> hafta)</a:t>
            </a:r>
          </a:p>
          <a:p>
            <a:pPr marL="914400" lvl="2" indent="0">
              <a:buNone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9462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Lisans Bitirme Projesi(Yürütme, 2025-26)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Yaz dönemi: Proje literatür tarama ve önbilgiler</a:t>
            </a:r>
          </a:p>
          <a:p>
            <a:pPr lvl="1"/>
            <a:r>
              <a:rPr lang="tr-TR" dirty="0"/>
              <a:t>Güz dönemi: Seminer derslerinde proje önerisinin hazırlanması ve </a:t>
            </a:r>
            <a:r>
              <a:rPr lang="tr-TR" dirty="0" err="1">
                <a:hlinkClick r:id="rId2"/>
              </a:rPr>
              <a:t>Tübitak</a:t>
            </a:r>
            <a:r>
              <a:rPr lang="tr-TR" dirty="0"/>
              <a:t> 2209 veya </a:t>
            </a:r>
            <a:r>
              <a:rPr lang="tr-TR" dirty="0">
                <a:hlinkClick r:id="rId3"/>
              </a:rPr>
              <a:t>BAP09</a:t>
            </a:r>
            <a:r>
              <a:rPr lang="tr-TR" dirty="0"/>
              <a:t> projesi olarak başvuru ve proje çalışması ve seminer olarak proje sunumları</a:t>
            </a:r>
          </a:p>
          <a:p>
            <a:pPr lvl="1"/>
            <a:r>
              <a:rPr lang="tr-TR" dirty="0"/>
              <a:t>Bahar dönemi: </a:t>
            </a:r>
            <a:r>
              <a:rPr lang="tr-TR" dirty="0" err="1"/>
              <a:t>Projeninin</a:t>
            </a:r>
            <a:r>
              <a:rPr lang="tr-TR" dirty="0"/>
              <a:t> yürütülmesi, bitirme proje şablonuna uygun olarak hazırlanması ve sunumu</a:t>
            </a:r>
          </a:p>
          <a:p>
            <a:pPr lvl="1"/>
            <a:r>
              <a:rPr lang="tr-TR" dirty="0"/>
              <a:t>Şablon: Matematik Bölüm </a:t>
            </a:r>
            <a:r>
              <a:rPr lang="tr-TR"/>
              <a:t>sayfası-Öğrenci Menüsü-Lisans Bitirme </a:t>
            </a:r>
            <a:r>
              <a:rPr lang="tr-TR" dirty="0"/>
              <a:t>Projesi</a:t>
            </a:r>
          </a:p>
          <a:p>
            <a:pPr lvl="1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90982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284</TotalTime>
  <Words>456</Words>
  <Application>Microsoft Office PowerPoint</Application>
  <PresentationFormat>Geniş ekran</PresentationFormat>
  <Paragraphs>43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Organik</vt:lpstr>
      <vt:lpstr>Bitirme Projesi Hazırlama Eğitimi</vt:lpstr>
      <vt:lpstr> Proje Terminolojisi (amaç, ekip, hedefler, iş paketleri)</vt:lpstr>
      <vt:lpstr> Proje Terminolojisi (özgün değer, yöntem, yaygın etki, Riskler)</vt:lpstr>
      <vt:lpstr>Lisans Bitirme Projesi</vt:lpstr>
      <vt:lpstr>Lisans Bitirme Projesi</vt:lpstr>
      <vt:lpstr>Lisans Bitirme Projesi(Yürütme)</vt:lpstr>
      <vt:lpstr>Lisans Bitirme Projesi(Yürütme, 2025-26)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Bitirme Projesi Hazırlama Eğitimi</dc:title>
  <dc:creator>PC</dc:creator>
  <cp:lastModifiedBy>ridvan yaprak</cp:lastModifiedBy>
  <cp:revision>21</cp:revision>
  <dcterms:created xsi:type="dcterms:W3CDTF">2025-04-28T08:22:46Z</dcterms:created>
  <dcterms:modified xsi:type="dcterms:W3CDTF">2025-04-30T13:24:29Z</dcterms:modified>
</cp:coreProperties>
</file>