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Lst>
  <p:sldIdLst>
    <p:sldId id="256" r:id="rId5"/>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7D5DE"/>
    <a:srgbClr val="A72B2A"/>
    <a:srgbClr val="01426A"/>
    <a:srgbClr val="A9C4CE"/>
    <a:srgbClr val="F0ABFB"/>
    <a:srgbClr val="E2C4D9"/>
    <a:srgbClr val="00426A"/>
    <a:srgbClr val="053E71"/>
    <a:srgbClr val="002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86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88929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404600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03580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713A5-DC37-44E6-B9F9-573CD8A15568}" type="datetimeFigureOut">
              <a:rPr lang="tr-TR" smtClean="0"/>
              <a:t>17.05.2025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83712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713A5-DC37-44E6-B9F9-573CD8A15568}" type="datetimeFigureOut">
              <a:rPr lang="tr-TR" smtClean="0"/>
              <a:t>17.05.2025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44571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6713A5-DC37-44E6-B9F9-573CD8A15568}" type="datetimeFigureOut">
              <a:rPr lang="tr-TR" smtClean="0"/>
              <a:t>17.05.2025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71754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6713A5-DC37-44E6-B9F9-573CD8A15568}" type="datetimeFigureOut">
              <a:rPr lang="tr-TR" smtClean="0"/>
              <a:t>17.05.2025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93694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6713A5-DC37-44E6-B9F9-573CD8A15568}" type="datetimeFigureOut">
              <a:rPr lang="tr-TR" smtClean="0"/>
              <a:t>17.05.2025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16796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713A5-DC37-44E6-B9F9-573CD8A15568}" type="datetimeFigureOut">
              <a:rPr lang="tr-TR" smtClean="0"/>
              <a:t>17.05.2025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47583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906713A5-DC37-44E6-B9F9-573CD8A15568}" type="datetimeFigureOut">
              <a:rPr lang="tr-TR" smtClean="0"/>
              <a:t>17.05.2025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30017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906713A5-DC37-44E6-B9F9-573CD8A15568}" type="datetimeFigureOut">
              <a:rPr lang="tr-TR" smtClean="0"/>
              <a:t>17.05.2025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656BE3-9D35-46B6-8D65-EBEC9503173B}" type="slidenum">
              <a:rPr lang="tr-TR" smtClean="0"/>
              <a:t>‹#›</a:t>
            </a:fld>
            <a:endParaRPr lang="tr-TR"/>
          </a:p>
        </p:txBody>
      </p:sp>
    </p:spTree>
    <p:extLst>
      <p:ext uri="{BB962C8B-B14F-4D97-AF65-F5344CB8AC3E}">
        <p14:creationId xmlns:p14="http://schemas.microsoft.com/office/powerpoint/2010/main" val="204386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906713A5-DC37-44E6-B9F9-573CD8A15568}" type="datetimeFigureOut">
              <a:rPr lang="tr-TR" smtClean="0"/>
              <a:t>17.05.2025</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10656BE3-9D35-46B6-8D65-EBEC9503173B}" type="slidenum">
              <a:rPr lang="tr-TR" smtClean="0"/>
              <a:t>‹#›</a:t>
            </a:fld>
            <a:endParaRPr lang="tr-TR"/>
          </a:p>
        </p:txBody>
      </p:sp>
    </p:spTree>
    <p:extLst>
      <p:ext uri="{BB962C8B-B14F-4D97-AF65-F5344CB8AC3E}">
        <p14:creationId xmlns:p14="http://schemas.microsoft.com/office/powerpoint/2010/main" val="1075080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font, logo, graphics">
            <a:extLst>
              <a:ext uri="{FF2B5EF4-FFF2-40B4-BE49-F238E27FC236}">
                <a16:creationId xmlns:a16="http://schemas.microsoft.com/office/drawing/2014/main" id="{ADC77F45-41E1-5537-A292-DF7A2DDAB2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3033" y="121990"/>
            <a:ext cx="6182905" cy="3092059"/>
          </a:xfrm>
          <a:prstGeom prst="rect">
            <a:avLst/>
          </a:prstGeom>
        </p:spPr>
      </p:pic>
      <p:sp>
        <p:nvSpPr>
          <p:cNvPr id="29" name="Rectangle 28">
            <a:extLst>
              <a:ext uri="{FF2B5EF4-FFF2-40B4-BE49-F238E27FC236}">
                <a16:creationId xmlns:a16="http://schemas.microsoft.com/office/drawing/2014/main" id="{B764A6F5-1D3D-9B3E-9CF1-FEF96F9CEF65}"/>
              </a:ext>
            </a:extLst>
          </p:cNvPr>
          <p:cNvSpPr/>
          <p:nvPr/>
        </p:nvSpPr>
        <p:spPr>
          <a:xfrm>
            <a:off x="391887" y="6009354"/>
            <a:ext cx="24471084" cy="28803602"/>
          </a:xfrm>
          <a:prstGeom prst="rect">
            <a:avLst/>
          </a:prstGeom>
          <a:solidFill>
            <a:srgbClr val="C7D5DE"/>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D267724-A346-F18E-8A5F-C62C16DCB359}"/>
              </a:ext>
            </a:extLst>
          </p:cNvPr>
          <p:cNvSpPr>
            <a:spLocks noGrp="1"/>
          </p:cNvSpPr>
          <p:nvPr>
            <p:ph type="subTitle" idx="1"/>
          </p:nvPr>
        </p:nvSpPr>
        <p:spPr>
          <a:xfrm>
            <a:off x="915938" y="6643983"/>
            <a:ext cx="11160000" cy="1200329"/>
          </a:xfrm>
          <a:noFill/>
        </p:spPr>
        <p:txBody>
          <a:bodyPr anchor="ctr">
            <a:normAutofit/>
          </a:bodyPr>
          <a:lstStyle/>
          <a:p>
            <a:r>
              <a:rPr lang="tr-TR" sz="4000" dirty="0">
                <a:latin typeface="Times New Roman" panose="02020603050405020304" pitchFamily="18" charset="0"/>
                <a:cs typeface="Times New Roman" panose="02020603050405020304" pitchFamily="18" charset="0"/>
              </a:rPr>
              <a:t>1. GİRİŞ</a:t>
            </a:r>
          </a:p>
        </p:txBody>
      </p:sp>
      <p:sp>
        <p:nvSpPr>
          <p:cNvPr id="18" name="Subtitle 2">
            <a:extLst>
              <a:ext uri="{FF2B5EF4-FFF2-40B4-BE49-F238E27FC236}">
                <a16:creationId xmlns:a16="http://schemas.microsoft.com/office/drawing/2014/main" id="{E59D189A-E133-7DCF-C0C4-3EF254E4E114}"/>
              </a:ext>
            </a:extLst>
          </p:cNvPr>
          <p:cNvSpPr txBox="1">
            <a:spLocks/>
          </p:cNvSpPr>
          <p:nvPr/>
        </p:nvSpPr>
        <p:spPr>
          <a:xfrm>
            <a:off x="13124037" y="6698004"/>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3. BULGULAR</a:t>
            </a:r>
          </a:p>
        </p:txBody>
      </p:sp>
      <p:sp>
        <p:nvSpPr>
          <p:cNvPr id="19" name="TextBox 18">
            <a:extLst>
              <a:ext uri="{FF2B5EF4-FFF2-40B4-BE49-F238E27FC236}">
                <a16:creationId xmlns:a16="http://schemas.microsoft.com/office/drawing/2014/main" id="{0EBC1D28-1B9E-E783-0B35-920FA75BB44B}"/>
              </a:ext>
            </a:extLst>
          </p:cNvPr>
          <p:cNvSpPr txBox="1"/>
          <p:nvPr/>
        </p:nvSpPr>
        <p:spPr>
          <a:xfrm>
            <a:off x="5194925" y="4505914"/>
            <a:ext cx="18906741" cy="1200329"/>
          </a:xfrm>
          <a:prstGeom prst="rect">
            <a:avLst/>
          </a:prstGeom>
          <a:noFill/>
        </p:spPr>
        <p:txBody>
          <a:bodyPr wrap="square" rtlCol="0" anchor="ctr">
            <a:spAutoFit/>
          </a:bodyPr>
          <a:lstStyle/>
          <a:p>
            <a:pPr algn="ctr"/>
            <a:r>
              <a:rPr lang="tr-TR" sz="3600" dirty="0">
                <a:latin typeface="Times New Roman" panose="02020603050405020304" pitchFamily="18" charset="0"/>
                <a:cs typeface="Times New Roman" panose="02020603050405020304" pitchFamily="18" charset="0"/>
              </a:rPr>
              <a:t>ÖĞRENCİ 1. </a:t>
            </a:r>
            <a:r>
              <a:rPr lang="tr-TR" sz="3600" u="sng" dirty="0">
                <a:latin typeface="Times New Roman" panose="02020603050405020304" pitchFamily="18" charset="0"/>
                <a:cs typeface="Times New Roman" panose="02020603050405020304" pitchFamily="18" charset="0"/>
              </a:rPr>
              <a:t>Ad-</a:t>
            </a:r>
            <a:r>
              <a:rPr lang="tr-TR" sz="3600" u="sng" dirty="0" err="1">
                <a:latin typeface="Times New Roman" panose="02020603050405020304" pitchFamily="18" charset="0"/>
                <a:cs typeface="Times New Roman" panose="02020603050405020304" pitchFamily="18" charset="0"/>
              </a:rPr>
              <a:t>Soyad</a:t>
            </a:r>
            <a:r>
              <a:rPr lang="tr-TR" sz="3600" dirty="0">
                <a:latin typeface="Times New Roman" panose="02020603050405020304" pitchFamily="18" charset="0"/>
                <a:cs typeface="Times New Roman" panose="02020603050405020304" pitchFamily="18" charset="0"/>
              </a:rPr>
              <a:t>, ÖĞRENCİ 2. Ad-</a:t>
            </a:r>
            <a:r>
              <a:rPr lang="tr-TR" sz="3600" dirty="0" err="1">
                <a:latin typeface="Times New Roman" panose="02020603050405020304" pitchFamily="18" charset="0"/>
                <a:cs typeface="Times New Roman" panose="02020603050405020304" pitchFamily="18" charset="0"/>
              </a:rPr>
              <a:t>Soyad</a:t>
            </a:r>
            <a:r>
              <a:rPr lang="tr-TR" sz="3600" dirty="0">
                <a:latin typeface="Times New Roman" panose="02020603050405020304" pitchFamily="18" charset="0"/>
                <a:cs typeface="Times New Roman" panose="02020603050405020304" pitchFamily="18" charset="0"/>
              </a:rPr>
              <a:t>, ÖĞRENCİ 3. Ad-</a:t>
            </a:r>
            <a:r>
              <a:rPr lang="tr-TR" sz="3600" dirty="0" err="1">
                <a:latin typeface="Times New Roman" panose="02020603050405020304" pitchFamily="18" charset="0"/>
                <a:cs typeface="Times New Roman" panose="02020603050405020304" pitchFamily="18" charset="0"/>
              </a:rPr>
              <a:t>Soyad</a:t>
            </a:r>
            <a:r>
              <a:rPr lang="tr-TR" sz="3600" dirty="0">
                <a:latin typeface="Times New Roman" panose="02020603050405020304" pitchFamily="18" charset="0"/>
                <a:cs typeface="Times New Roman" panose="02020603050405020304" pitchFamily="18" charset="0"/>
              </a:rPr>
              <a:t>, ÖĞRENCİ 4. Ad-</a:t>
            </a:r>
            <a:r>
              <a:rPr lang="tr-TR" sz="3600" dirty="0" err="1">
                <a:latin typeface="Times New Roman" panose="02020603050405020304" pitchFamily="18" charset="0"/>
                <a:cs typeface="Times New Roman" panose="02020603050405020304" pitchFamily="18" charset="0"/>
              </a:rPr>
              <a:t>Soyad</a:t>
            </a:r>
            <a:endParaRPr lang="tr-TR" sz="3600" dirty="0">
              <a:latin typeface="Times New Roman" panose="02020603050405020304" pitchFamily="18" charset="0"/>
              <a:cs typeface="Times New Roman" panose="02020603050405020304" pitchFamily="18" charset="0"/>
            </a:endParaRPr>
          </a:p>
          <a:p>
            <a:pPr algn="ctr"/>
            <a:r>
              <a:rPr lang="tr-TR" sz="3600" b="1" dirty="0">
                <a:latin typeface="Times New Roman" panose="02020603050405020304" pitchFamily="18" charset="0"/>
                <a:cs typeface="Times New Roman" panose="02020603050405020304" pitchFamily="18" charset="0"/>
              </a:rPr>
              <a:t>Proje Danışmanı :</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Ünvan</a:t>
            </a:r>
            <a:r>
              <a:rPr lang="tr-TR" sz="3600" dirty="0">
                <a:latin typeface="Times New Roman" panose="02020603050405020304" pitchFamily="18" charset="0"/>
                <a:cs typeface="Times New Roman" panose="02020603050405020304" pitchFamily="18" charset="0"/>
              </a:rPr>
              <a:t>- Ad-</a:t>
            </a:r>
            <a:r>
              <a:rPr lang="tr-TR" sz="3600" dirty="0" err="1">
                <a:latin typeface="Times New Roman" panose="02020603050405020304" pitchFamily="18" charset="0"/>
                <a:cs typeface="Times New Roman" panose="02020603050405020304" pitchFamily="18" charset="0"/>
              </a:rPr>
              <a:t>Soyad</a:t>
            </a:r>
            <a:endParaRPr lang="tr-TR" sz="3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1D124D0-F6D6-7F97-CEEC-87D9958E876B}"/>
              </a:ext>
            </a:extLst>
          </p:cNvPr>
          <p:cNvSpPr txBox="1"/>
          <p:nvPr/>
        </p:nvSpPr>
        <p:spPr>
          <a:xfrm>
            <a:off x="915938" y="7766206"/>
            <a:ext cx="11160000" cy="6001643"/>
          </a:xfrm>
          <a:prstGeom prst="rect">
            <a:avLst/>
          </a:prstGeom>
          <a:solidFill>
            <a:schemeClr val="tx2">
              <a:lumMod val="20000"/>
              <a:lumOff val="80000"/>
            </a:schemeClr>
          </a:solidFill>
        </p:spPr>
        <p:txBody>
          <a:bodyPr wrap="square" rtlCol="0">
            <a:spAutoFit/>
          </a:bodyPr>
          <a:lstStyle/>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 tek parça, 70x100 (Genişlik: 70 cm, Yükseklik: 100 cm) boyutlu hazırlanmalıdır.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 başlığının altında öğrencilerin ad/</a:t>
            </a:r>
            <a:r>
              <a:rPr lang="tr-TR" sz="2400" dirty="0" err="1">
                <a:latin typeface="Times New Roman" panose="02020603050405020304" pitchFamily="18" charset="0"/>
                <a:cs typeface="Times New Roman" panose="02020603050405020304" pitchFamily="18" charset="0"/>
              </a:rPr>
              <a:t>soyad</a:t>
            </a:r>
            <a:r>
              <a:rPr lang="tr-TR" sz="2400" dirty="0">
                <a:latin typeface="Times New Roman" panose="02020603050405020304" pitchFamily="18" charset="0"/>
                <a:cs typeface="Times New Roman" panose="02020603050405020304" pitchFamily="18" charset="0"/>
              </a:rPr>
              <a:t> ve danışman adı yer almalıdır.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Bu taslak poster üzerinden devam edilerek mavi zeminli kısım, rengi dahil istenildiği gibi değiştirilebilir. Beyaz zeminli kısımlarda sadece bilgiler doldurulmalıdır. </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Posterdeki yazı karakteri boyutu, ana başlık için en az 40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konu başlıkları için 40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ve yazı kısımları için 24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olmalıdır. Satır aralıkları 1 olmalıdır.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 taslakta verilen konu başlıklarını içermelidir. </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KAYNAKLAR kısmında en fazla 5 adet kaynak verilmelidir.</a:t>
            </a:r>
          </a:p>
          <a:p>
            <a:pPr marL="342900" indent="-342900" algn="just">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Posterde grafik ve şekillere ağırlık verilmeli uzun cümlelerden ve paragraflardan kaçınılmalıdır.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Şekiller en az 300 </a:t>
            </a:r>
            <a:r>
              <a:rPr lang="tr-TR" sz="2400" dirty="0" err="1">
                <a:latin typeface="Times New Roman" panose="02020603050405020304" pitchFamily="18" charset="0"/>
                <a:cs typeface="Times New Roman" panose="02020603050405020304" pitchFamily="18" charset="0"/>
              </a:rPr>
              <a:t>dpi</a:t>
            </a:r>
            <a:r>
              <a:rPr lang="tr-TR" sz="2400" dirty="0">
                <a:latin typeface="Times New Roman" panose="02020603050405020304" pitchFamily="18" charset="0"/>
                <a:cs typeface="Times New Roman" panose="02020603050405020304" pitchFamily="18" charset="0"/>
              </a:rPr>
              <a:t> çözünürlükte olmalıdır.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Tablolar için en küçük 20 </a:t>
            </a:r>
            <a:r>
              <a:rPr lang="tr-TR" sz="2400" dirty="0" err="1">
                <a:latin typeface="Times New Roman" panose="02020603050405020304" pitchFamily="18" charset="0"/>
                <a:cs typeface="Times New Roman" panose="02020603050405020304" pitchFamily="18" charset="0"/>
              </a:rPr>
              <a:t>pt</a:t>
            </a:r>
            <a:r>
              <a:rPr lang="tr-TR" sz="2400" dirty="0">
                <a:latin typeface="Times New Roman" panose="02020603050405020304" pitchFamily="18" charset="0"/>
                <a:cs typeface="Times New Roman" panose="02020603050405020304" pitchFamily="18" charset="0"/>
              </a:rPr>
              <a:t> karakter boyutu kullanılmalıdır. Parametre isimleri ve değerler rahatça ayrıştırılabilmelidir.</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İçerik kısmında karakter tipi olarak Times New Roman kullanılmalıdır. </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Posteri örnekteki gibi 2 veya 3 sütun olarak düzenleyebilirsiniz.</a:t>
            </a:r>
          </a:p>
        </p:txBody>
      </p:sp>
      <p:cxnSp>
        <p:nvCxnSpPr>
          <p:cNvPr id="23" name="Straight Connector 22">
            <a:extLst>
              <a:ext uri="{FF2B5EF4-FFF2-40B4-BE49-F238E27FC236}">
                <a16:creationId xmlns:a16="http://schemas.microsoft.com/office/drawing/2014/main" id="{5D1FF48F-A372-CB2E-6D7F-9CE190181F6B}"/>
              </a:ext>
            </a:extLst>
          </p:cNvPr>
          <p:cNvCxnSpPr>
            <a:cxnSpLocks/>
          </p:cNvCxnSpPr>
          <p:nvPr/>
        </p:nvCxnSpPr>
        <p:spPr>
          <a:xfrm flipV="1">
            <a:off x="391887" y="5994839"/>
            <a:ext cx="24471084" cy="1"/>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122B7B91-3317-1A01-70A6-29E8E9F9DE82}"/>
              </a:ext>
            </a:extLst>
          </p:cNvPr>
          <p:cNvCxnSpPr>
            <a:cxnSpLocks/>
          </p:cNvCxnSpPr>
          <p:nvPr/>
        </p:nvCxnSpPr>
        <p:spPr>
          <a:xfrm>
            <a:off x="391887" y="34798442"/>
            <a:ext cx="24471084" cy="0"/>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0E6945EE-419B-EE87-C6E9-34BD1C6768ED}"/>
              </a:ext>
            </a:extLst>
          </p:cNvPr>
          <p:cNvSpPr txBox="1"/>
          <p:nvPr/>
        </p:nvSpPr>
        <p:spPr>
          <a:xfrm>
            <a:off x="279118" y="34903109"/>
            <a:ext cx="21094982" cy="954107"/>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Destekleyen kurum/kuruluş/firma </a:t>
            </a:r>
            <a:r>
              <a:rPr lang="tr-TR" sz="2800" dirty="0">
                <a:solidFill>
                  <a:srgbClr val="0000FF"/>
                </a:solidFill>
                <a:latin typeface="Times New Roman" panose="02020603050405020304" pitchFamily="18" charset="0"/>
                <a:cs typeface="Times New Roman" panose="02020603050405020304" pitchFamily="18" charset="0"/>
              </a:rPr>
              <a:t>: (Varsa destekleyen kurum bilgileri yazılacak. Örneğin Bu çalışma TÜBİTAK 2209-A  / 2209-B / KTÜ BAP09 / …… projeleri desteği kapsamında gerçekleştirilmiştir. Destekleyen kuruluş yoksa bu kısım silinebilir.)</a:t>
            </a:r>
          </a:p>
        </p:txBody>
      </p:sp>
      <p:sp>
        <p:nvSpPr>
          <p:cNvPr id="28" name="TextBox 27">
            <a:extLst>
              <a:ext uri="{FF2B5EF4-FFF2-40B4-BE49-F238E27FC236}">
                <a16:creationId xmlns:a16="http://schemas.microsoft.com/office/drawing/2014/main" id="{A967C2FB-258F-469B-4F67-A98F3E662DF7}"/>
              </a:ext>
            </a:extLst>
          </p:cNvPr>
          <p:cNvSpPr txBox="1"/>
          <p:nvPr/>
        </p:nvSpPr>
        <p:spPr>
          <a:xfrm>
            <a:off x="21526501" y="34854027"/>
            <a:ext cx="3455670" cy="584775"/>
          </a:xfrm>
          <a:prstGeom prst="rect">
            <a:avLst/>
          </a:prstGeom>
          <a:noFill/>
        </p:spPr>
        <p:txBody>
          <a:bodyPr wrap="square" rtlCol="0">
            <a:spAutoFit/>
          </a:bodyPr>
          <a:lstStyle/>
          <a:p>
            <a:pPr algn="r"/>
            <a:r>
              <a:rPr lang="tr-TR" sz="3200" dirty="0">
                <a:latin typeface="Times New Roman" panose="02020603050405020304" pitchFamily="18" charset="0"/>
                <a:cs typeface="Times New Roman" panose="02020603050405020304" pitchFamily="18" charset="0"/>
              </a:rPr>
              <a:t>Mayıs 2024</a:t>
            </a:r>
          </a:p>
        </p:txBody>
      </p:sp>
      <p:sp>
        <p:nvSpPr>
          <p:cNvPr id="44" name="Subtitle 2">
            <a:extLst>
              <a:ext uri="{FF2B5EF4-FFF2-40B4-BE49-F238E27FC236}">
                <a16:creationId xmlns:a16="http://schemas.microsoft.com/office/drawing/2014/main" id="{857953F4-FD4B-789C-4F1A-7640C6F3B540}"/>
              </a:ext>
            </a:extLst>
          </p:cNvPr>
          <p:cNvSpPr txBox="1">
            <a:spLocks/>
          </p:cNvSpPr>
          <p:nvPr/>
        </p:nvSpPr>
        <p:spPr>
          <a:xfrm>
            <a:off x="616566" y="21962333"/>
            <a:ext cx="11688309" cy="1200329"/>
          </a:xfrm>
          <a:prstGeom prst="rect">
            <a:avLst/>
          </a:prstGeom>
          <a:noFill/>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2. YÖNTEM</a:t>
            </a:r>
          </a:p>
        </p:txBody>
      </p:sp>
      <p:sp>
        <p:nvSpPr>
          <p:cNvPr id="46" name="TextBox 45">
            <a:extLst>
              <a:ext uri="{FF2B5EF4-FFF2-40B4-BE49-F238E27FC236}">
                <a16:creationId xmlns:a16="http://schemas.microsoft.com/office/drawing/2014/main" id="{CCD5304D-054C-B63A-6E20-F72376E7335C}"/>
              </a:ext>
            </a:extLst>
          </p:cNvPr>
          <p:cNvSpPr txBox="1"/>
          <p:nvPr/>
        </p:nvSpPr>
        <p:spPr>
          <a:xfrm>
            <a:off x="13211178" y="7790226"/>
            <a:ext cx="11160000" cy="5262979"/>
          </a:xfrm>
          <a:prstGeom prst="rect">
            <a:avLst/>
          </a:prstGeom>
          <a:solidFill>
            <a:schemeClr val="tx2">
              <a:lumMod val="20000"/>
              <a:lumOff val="80000"/>
            </a:schemeClr>
          </a:solidFill>
        </p:spPr>
        <p:txBody>
          <a:bodyPr wrap="square" rtlCol="0">
            <a:spAutoFit/>
          </a:bodyPr>
          <a:lstStyle/>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İçerik bu kısma yazılacak içerik bu kısma yazılacak içerik bu kısma yazılacak</a:t>
            </a:r>
          </a:p>
          <a:p>
            <a:pPr marL="342900" indent="-34290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İçerik bu kısma yazılacak içerik bu kısma yazılacak içerik bu kısma yazılacak</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a:t>
            </a:r>
          </a:p>
          <a:p>
            <a:pPr algn="just"/>
            <a:endParaRPr lang="tr-TR" sz="2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72F5778B-8F33-D4D2-74EA-456761F5BCD1}"/>
              </a:ext>
            </a:extLst>
          </p:cNvPr>
          <p:cNvSpPr txBox="1"/>
          <p:nvPr/>
        </p:nvSpPr>
        <p:spPr>
          <a:xfrm>
            <a:off x="915938" y="23038676"/>
            <a:ext cx="11160000" cy="1200329"/>
          </a:xfrm>
          <a:prstGeom prst="rect">
            <a:avLst/>
          </a:prstGeom>
          <a:solidFill>
            <a:schemeClr val="tx2">
              <a:lumMod val="20000"/>
              <a:lumOff val="80000"/>
            </a:schemeClr>
          </a:solid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İçerik bu kısma yazılacak içerik bu kısma yazılacak içerik bu kısma yazılacak içerik bu kısma yazılacak içerik bu kısma yazılacak içerik bu kısma yazılacak içerik bu kısma yazılacak içerik bu kısma yazılacak içerik bu kısma yazılacak içerik bu kısma</a:t>
            </a:r>
          </a:p>
        </p:txBody>
      </p:sp>
      <p:sp>
        <p:nvSpPr>
          <p:cNvPr id="48" name="Subtitle 2">
            <a:extLst>
              <a:ext uri="{FF2B5EF4-FFF2-40B4-BE49-F238E27FC236}">
                <a16:creationId xmlns:a16="http://schemas.microsoft.com/office/drawing/2014/main" id="{E0A19EDB-5BB8-3137-BE5F-EF3BDF9FA2A5}"/>
              </a:ext>
            </a:extLst>
          </p:cNvPr>
          <p:cNvSpPr txBox="1">
            <a:spLocks/>
          </p:cNvSpPr>
          <p:nvPr/>
        </p:nvSpPr>
        <p:spPr>
          <a:xfrm>
            <a:off x="13252522" y="21860945"/>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4. SONUÇLAR</a:t>
            </a:r>
          </a:p>
        </p:txBody>
      </p:sp>
      <p:sp>
        <p:nvSpPr>
          <p:cNvPr id="50" name="TextBox 49">
            <a:extLst>
              <a:ext uri="{FF2B5EF4-FFF2-40B4-BE49-F238E27FC236}">
                <a16:creationId xmlns:a16="http://schemas.microsoft.com/office/drawing/2014/main" id="{EDB85773-501A-2A92-2329-694BF07ECC8B}"/>
              </a:ext>
            </a:extLst>
          </p:cNvPr>
          <p:cNvSpPr txBox="1"/>
          <p:nvPr/>
        </p:nvSpPr>
        <p:spPr>
          <a:xfrm>
            <a:off x="13124037" y="23009344"/>
            <a:ext cx="11160000" cy="2677656"/>
          </a:xfrm>
          <a:prstGeom prst="rect">
            <a:avLst/>
          </a:prstGeom>
          <a:solidFill>
            <a:schemeClr val="tx2">
              <a:lumMod val="20000"/>
              <a:lumOff val="80000"/>
            </a:schemeClr>
          </a:solid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 içerik bu kısma yazılacak</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91CBB057-E546-1BB1-7E5C-44AFF253E37F}"/>
              </a:ext>
            </a:extLst>
          </p:cNvPr>
          <p:cNvSpPr txBox="1"/>
          <p:nvPr/>
        </p:nvSpPr>
        <p:spPr>
          <a:xfrm>
            <a:off x="13864928" y="20777563"/>
            <a:ext cx="10409371" cy="830997"/>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Şekil 3. Örnek grafik  </a:t>
            </a:r>
            <a:r>
              <a:rPr lang="tr-TR" sz="2400" dirty="0">
                <a:solidFill>
                  <a:srgbClr val="0000FF"/>
                </a:solidFill>
                <a:latin typeface="Times New Roman" panose="02020603050405020304" pitchFamily="18" charset="0"/>
                <a:cs typeface="Times New Roman" panose="02020603050405020304" pitchFamily="18" charset="0"/>
              </a:rPr>
              <a:t>(Şekil içindeki yazıların okunabilir ve metnin geri kalanındaki punto büyüklüğü ile aynı olmasına dikkat edilmelidir. )</a:t>
            </a:r>
          </a:p>
        </p:txBody>
      </p:sp>
      <p:cxnSp>
        <p:nvCxnSpPr>
          <p:cNvPr id="57" name="Straight Connector 56">
            <a:extLst>
              <a:ext uri="{FF2B5EF4-FFF2-40B4-BE49-F238E27FC236}">
                <a16:creationId xmlns:a16="http://schemas.microsoft.com/office/drawing/2014/main" id="{85359611-519D-65C0-F43E-1E9C34FE907F}"/>
              </a:ext>
            </a:extLst>
          </p:cNvPr>
          <p:cNvCxnSpPr>
            <a:cxnSpLocks/>
            <a:stCxn id="29" idx="0"/>
          </p:cNvCxnSpPr>
          <p:nvPr/>
        </p:nvCxnSpPr>
        <p:spPr>
          <a:xfrm flipH="1">
            <a:off x="12599988" y="6009354"/>
            <a:ext cx="27441" cy="28803601"/>
          </a:xfrm>
          <a:prstGeom prst="line">
            <a:avLst/>
          </a:prstGeom>
          <a:ln>
            <a:solidFill>
              <a:srgbClr val="A72B2A"/>
            </a:solidFill>
          </a:ln>
        </p:spPr>
        <p:style>
          <a:lnRef idx="3">
            <a:schemeClr val="dk1"/>
          </a:lnRef>
          <a:fillRef idx="0">
            <a:schemeClr val="dk1"/>
          </a:fillRef>
          <a:effectRef idx="2">
            <a:schemeClr val="dk1"/>
          </a:effectRef>
          <a:fontRef idx="minor">
            <a:schemeClr val="tx1"/>
          </a:fontRef>
        </p:style>
      </p:cxnSp>
      <p:sp>
        <p:nvSpPr>
          <p:cNvPr id="62" name="TextBox 61">
            <a:extLst>
              <a:ext uri="{FF2B5EF4-FFF2-40B4-BE49-F238E27FC236}">
                <a16:creationId xmlns:a16="http://schemas.microsoft.com/office/drawing/2014/main" id="{D3956E28-51ED-7B84-9827-199780811262}"/>
              </a:ext>
            </a:extLst>
          </p:cNvPr>
          <p:cNvSpPr txBox="1"/>
          <p:nvPr/>
        </p:nvSpPr>
        <p:spPr>
          <a:xfrm>
            <a:off x="1904234" y="21670917"/>
            <a:ext cx="10897840"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Şekil 1. </a:t>
            </a:r>
            <a:r>
              <a:rPr lang="tr-TR" sz="2400">
                <a:latin typeface="Times New Roman" panose="02020603050405020304" pitchFamily="18" charset="0"/>
                <a:cs typeface="Times New Roman" panose="02020603050405020304" pitchFamily="18" charset="0"/>
              </a:rPr>
              <a:t>Örnek resim</a:t>
            </a:r>
            <a:endParaRPr lang="tr-TR" sz="2400" dirty="0">
              <a:solidFill>
                <a:srgbClr val="0000FF"/>
              </a:solidFill>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E83DB33A-2485-634C-CC04-19B1D7681BBF}"/>
              </a:ext>
            </a:extLst>
          </p:cNvPr>
          <p:cNvSpPr txBox="1">
            <a:spLocks/>
          </p:cNvSpPr>
          <p:nvPr/>
        </p:nvSpPr>
        <p:spPr>
          <a:xfrm>
            <a:off x="13252522" y="31853523"/>
            <a:ext cx="11160000" cy="1200329"/>
          </a:xfrm>
          <a:prstGeom prst="rect">
            <a:avLst/>
          </a:prstGeom>
          <a:noFill/>
          <a:ln>
            <a:noFill/>
          </a:ln>
        </p:spPr>
        <p:txBody>
          <a:bodyPr vert="horz" lIns="91440" tIns="45720" rIns="91440" bIns="45720" rtlCol="0" anchor="ctr">
            <a:normAutofit/>
          </a:bodyPr>
          <a:lstStyle>
            <a:lvl1pPr marL="0" indent="0" algn="ctr" defTabSz="2519995" rtl="0" eaLnBrk="1" latinLnBrk="0" hangingPunct="1">
              <a:lnSpc>
                <a:spcPct val="90000"/>
              </a:lnSpc>
              <a:spcBef>
                <a:spcPts val="2756"/>
              </a:spcBef>
              <a:buFont typeface="Arial" panose="020B0604020202020204" pitchFamily="34" charset="0"/>
              <a:buNone/>
              <a:defRPr sz="6614" kern="1200">
                <a:solidFill>
                  <a:schemeClr val="tx1"/>
                </a:solidFill>
                <a:latin typeface="+mn-lt"/>
                <a:ea typeface="+mn-ea"/>
                <a:cs typeface="+mn-cs"/>
              </a:defRPr>
            </a:lvl1pPr>
            <a:lvl2pPr marL="1259997" indent="0" algn="ctr" defTabSz="2519995" rtl="0" eaLnBrk="1" latinLnBrk="0" hangingPunct="1">
              <a:lnSpc>
                <a:spcPct val="90000"/>
              </a:lnSpc>
              <a:spcBef>
                <a:spcPts val="1378"/>
              </a:spcBef>
              <a:buFont typeface="Arial" panose="020B0604020202020204" pitchFamily="34" charset="0"/>
              <a:buNone/>
              <a:defRPr sz="5512" kern="1200">
                <a:solidFill>
                  <a:schemeClr val="tx1"/>
                </a:solidFill>
                <a:latin typeface="+mn-lt"/>
                <a:ea typeface="+mn-ea"/>
                <a:cs typeface="+mn-cs"/>
              </a:defRPr>
            </a:lvl2pPr>
            <a:lvl3pPr marL="2519995" indent="0" algn="ctr" defTabSz="2519995" rtl="0" eaLnBrk="1" latinLnBrk="0" hangingPunct="1">
              <a:lnSpc>
                <a:spcPct val="90000"/>
              </a:lnSpc>
              <a:spcBef>
                <a:spcPts val="1378"/>
              </a:spcBef>
              <a:buFont typeface="Arial" panose="020B0604020202020204" pitchFamily="34" charset="0"/>
              <a:buNone/>
              <a:defRPr sz="4961" kern="1200">
                <a:solidFill>
                  <a:schemeClr val="tx1"/>
                </a:solidFill>
                <a:latin typeface="+mn-lt"/>
                <a:ea typeface="+mn-ea"/>
                <a:cs typeface="+mn-cs"/>
              </a:defRPr>
            </a:lvl3pPr>
            <a:lvl4pPr marL="377999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4pPr>
            <a:lvl5pPr marL="503999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5pPr>
            <a:lvl6pPr marL="6299987"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6pPr>
            <a:lvl7pPr marL="7559985"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7pPr>
            <a:lvl8pPr marL="8819982"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8pPr>
            <a:lvl9pPr marL="10079980" indent="0" algn="ctr" defTabSz="2519995" rtl="0" eaLnBrk="1" latinLnBrk="0" hangingPunct="1">
              <a:lnSpc>
                <a:spcPct val="90000"/>
              </a:lnSpc>
              <a:spcBef>
                <a:spcPts val="1378"/>
              </a:spcBef>
              <a:buFont typeface="Arial" panose="020B0604020202020204" pitchFamily="34" charset="0"/>
              <a:buNone/>
              <a:defRPr sz="4409" kern="1200">
                <a:solidFill>
                  <a:schemeClr val="tx1"/>
                </a:solidFill>
                <a:latin typeface="+mn-lt"/>
                <a:ea typeface="+mn-ea"/>
                <a:cs typeface="+mn-cs"/>
              </a:defRPr>
            </a:lvl9pPr>
          </a:lstStyle>
          <a:p>
            <a:r>
              <a:rPr lang="tr-TR" sz="4000" dirty="0">
                <a:latin typeface="Times New Roman" panose="02020603050405020304" pitchFamily="18" charset="0"/>
                <a:cs typeface="Times New Roman" panose="02020603050405020304" pitchFamily="18" charset="0"/>
              </a:rPr>
              <a:t>5. KAYNAKLAR</a:t>
            </a:r>
          </a:p>
        </p:txBody>
      </p:sp>
      <p:sp>
        <p:nvSpPr>
          <p:cNvPr id="5" name="TextBox 4">
            <a:extLst>
              <a:ext uri="{FF2B5EF4-FFF2-40B4-BE49-F238E27FC236}">
                <a16:creationId xmlns:a16="http://schemas.microsoft.com/office/drawing/2014/main" id="{C3B3CD5E-6F8B-540D-E52D-F773272AF0B8}"/>
              </a:ext>
            </a:extLst>
          </p:cNvPr>
          <p:cNvSpPr txBox="1"/>
          <p:nvPr/>
        </p:nvSpPr>
        <p:spPr>
          <a:xfrm>
            <a:off x="12802073" y="32990849"/>
            <a:ext cx="11372328" cy="1323439"/>
          </a:xfrm>
          <a:prstGeom prst="rect">
            <a:avLst/>
          </a:prstGeom>
          <a:solidFill>
            <a:schemeClr val="tx2">
              <a:lumMod val="20000"/>
              <a:lumOff val="80000"/>
            </a:schemeClr>
          </a:solidFill>
        </p:spPr>
        <p:txBody>
          <a:bodyPr wrap="square" rtlCol="0">
            <a:spAutoFit/>
          </a:bodyPr>
          <a:lstStyle/>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Doege</a:t>
            </a:r>
            <a:r>
              <a:rPr lang="en-US" sz="2000" dirty="0">
                <a:latin typeface="Times New Roman" panose="02020603050405020304" pitchFamily="18" charset="0"/>
                <a:cs typeface="Times New Roman" panose="02020603050405020304" pitchFamily="18" charset="0"/>
              </a:rPr>
              <a:t>, E., ve </a:t>
            </a:r>
            <a:r>
              <a:rPr lang="en-US" sz="2000" dirty="0" err="1">
                <a:latin typeface="Times New Roman" panose="02020603050405020304" pitchFamily="18" charset="0"/>
                <a:cs typeface="Times New Roman" panose="02020603050405020304" pitchFamily="18" charset="0"/>
              </a:rPr>
              <a:t>Dröder</a:t>
            </a:r>
            <a:r>
              <a:rPr lang="en-US" sz="2000" dirty="0">
                <a:latin typeface="Times New Roman" panose="02020603050405020304" pitchFamily="18" charset="0"/>
                <a:cs typeface="Times New Roman" panose="02020603050405020304" pitchFamily="18" charset="0"/>
              </a:rPr>
              <a:t>, K., Sheet metal forming of magnesium </a:t>
            </a:r>
            <a:r>
              <a:rPr lang="tr-TR" sz="2000" dirty="0" err="1">
                <a:latin typeface="Times New Roman" panose="02020603050405020304" pitchFamily="18" charset="0"/>
                <a:cs typeface="Times New Roman" panose="02020603050405020304" pitchFamily="18" charset="0"/>
              </a:rPr>
              <a:t>wrought</a:t>
            </a:r>
            <a:r>
              <a:rPr lang="en-US" sz="2000" dirty="0">
                <a:latin typeface="Times New Roman" panose="02020603050405020304" pitchFamily="18" charset="0"/>
                <a:cs typeface="Times New Roman" panose="02020603050405020304" pitchFamily="18" charset="0"/>
              </a:rPr>
              <a:t> alloys</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formability and proses technology, Journal of Material Processing Technology, 115</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(2001) 14-19.</a:t>
            </a:r>
            <a:endParaRPr lang="tr-TR"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de-DE" sz="2000" dirty="0">
                <a:latin typeface="Times New Roman" panose="02020603050405020304" pitchFamily="18" charset="0"/>
                <a:cs typeface="Times New Roman" panose="02020603050405020304" pitchFamily="18" charset="0"/>
              </a:rPr>
              <a:t>www.ogm.gov.tr/agaclar.htm </a:t>
            </a:r>
            <a:r>
              <a:rPr lang="de-DE" sz="2000" dirty="0" err="1">
                <a:latin typeface="Times New Roman" panose="02020603050405020304" pitchFamily="18" charset="0"/>
                <a:cs typeface="Times New Roman" panose="02020603050405020304" pitchFamily="18" charset="0"/>
              </a:rPr>
              <a:t>Ağaç</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Türlerimiz</a:t>
            </a:r>
            <a:r>
              <a:rPr lang="de-DE"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Son Erişim Tarihi, </a:t>
            </a:r>
            <a:r>
              <a:rPr lang="de-DE" sz="2000" dirty="0">
                <a:latin typeface="Times New Roman" panose="02020603050405020304" pitchFamily="18" charset="0"/>
                <a:cs typeface="Times New Roman" panose="02020603050405020304" pitchFamily="18" charset="0"/>
              </a:rPr>
              <a:t>11 Mart 20</a:t>
            </a:r>
            <a:r>
              <a:rPr lang="tr-TR" sz="2000" dirty="0">
                <a:latin typeface="Times New Roman" panose="02020603050405020304" pitchFamily="18" charset="0"/>
                <a:cs typeface="Times New Roman" panose="02020603050405020304" pitchFamily="18" charset="0"/>
              </a:rPr>
              <a:t>2</a:t>
            </a:r>
            <a:r>
              <a:rPr lang="de-DE" sz="2000" dirty="0">
                <a:latin typeface="Times New Roman" panose="02020603050405020304" pitchFamily="18" charset="0"/>
                <a:cs typeface="Times New Roman" panose="02020603050405020304" pitchFamily="18" charset="0"/>
              </a:rPr>
              <a:t>3.</a:t>
            </a:r>
            <a:endParaRPr lang="tr-TR"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tr-TR" sz="2000" dirty="0">
                <a:latin typeface="Times New Roman" panose="02020603050405020304" pitchFamily="18" charset="0"/>
                <a:cs typeface="Times New Roman" panose="02020603050405020304" pitchFamily="18" charset="0"/>
              </a:rPr>
              <a:t>TS 2478, Odunun Statik Eğilmede Elastikiyet Modülünün Tayini, T.S.E., Ankara, I. Baskı, Kasım 1976.</a:t>
            </a:r>
          </a:p>
        </p:txBody>
      </p:sp>
      <p:pic>
        <p:nvPicPr>
          <p:cNvPr id="36" name="Picture 35">
            <a:extLst>
              <a:ext uri="{FF2B5EF4-FFF2-40B4-BE49-F238E27FC236}">
                <a16:creationId xmlns:a16="http://schemas.microsoft.com/office/drawing/2014/main" id="{29F77467-49A4-E89D-1583-EAF2DFF85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389" y="13829666"/>
            <a:ext cx="8835296" cy="6930869"/>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graphicFrame>
            <p:nvGraphicFramePr>
              <p:cNvPr id="41" name="Table 40">
                <a:extLst>
                  <a:ext uri="{FF2B5EF4-FFF2-40B4-BE49-F238E27FC236}">
                    <a16:creationId xmlns:a16="http://schemas.microsoft.com/office/drawing/2014/main" id="{24BFC553-400D-B089-757F-A267EB17CD80}"/>
                  </a:ext>
                </a:extLst>
              </p:cNvPr>
              <p:cNvGraphicFramePr>
                <a:graphicFrameLocks noGrp="1"/>
              </p:cNvGraphicFramePr>
              <p:nvPr>
                <p:extLst>
                  <p:ext uri="{D42A27DB-BD31-4B8C-83A1-F6EECF244321}">
                    <p14:modId xmlns:p14="http://schemas.microsoft.com/office/powerpoint/2010/main" val="1750798205"/>
                  </p:ext>
                </p:extLst>
              </p:nvPr>
            </p:nvGraphicFramePr>
            <p:xfrm>
              <a:off x="13390744" y="27413653"/>
              <a:ext cx="10883555" cy="3694204"/>
            </p:xfrm>
            <a:graphic>
              <a:graphicData uri="http://schemas.openxmlformats.org/drawingml/2006/table">
                <a:tbl>
                  <a:tblPr>
                    <a:effectLst/>
                    <a:tableStyleId>{616DA210-FB5B-4158-B5E0-FEB733F419BA}</a:tableStyleId>
                  </a:tblPr>
                  <a:tblGrid>
                    <a:gridCol w="2514100">
                      <a:extLst>
                        <a:ext uri="{9D8B030D-6E8A-4147-A177-3AD203B41FA5}">
                          <a16:colId xmlns:a16="http://schemas.microsoft.com/office/drawing/2014/main" val="2870718127"/>
                        </a:ext>
                      </a:extLst>
                    </a:gridCol>
                    <a:gridCol w="3069163">
                      <a:extLst>
                        <a:ext uri="{9D8B030D-6E8A-4147-A177-3AD203B41FA5}">
                          <a16:colId xmlns:a16="http://schemas.microsoft.com/office/drawing/2014/main" val="1681863458"/>
                        </a:ext>
                      </a:extLst>
                    </a:gridCol>
                    <a:gridCol w="2667135">
                      <a:extLst>
                        <a:ext uri="{9D8B030D-6E8A-4147-A177-3AD203B41FA5}">
                          <a16:colId xmlns:a16="http://schemas.microsoft.com/office/drawing/2014/main" val="2391775817"/>
                        </a:ext>
                      </a:extLst>
                    </a:gridCol>
                    <a:gridCol w="2633157">
                      <a:extLst>
                        <a:ext uri="{9D8B030D-6E8A-4147-A177-3AD203B41FA5}">
                          <a16:colId xmlns:a16="http://schemas.microsoft.com/office/drawing/2014/main" val="2828703904"/>
                        </a:ext>
                      </a:extLst>
                    </a:gridCol>
                  </a:tblGrid>
                  <a:tr h="810284">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𝛕</m:t>
                                  </m:r>
                                </m:e>
                                <m:sub>
                                  <m:r>
                                    <a:rPr lang="tr-TR" sz="2000" b="1">
                                      <a:effectLst/>
                                      <a:latin typeface="Cambria Math" panose="02040503050406030204" pitchFamily="18" charset="0"/>
                                    </a:rPr>
                                    <m:t>𝐟</m:t>
                                  </m:r>
                                </m:sub>
                              </m:sSub>
                            </m:oMath>
                          </a14:m>
                          <a:r>
                            <a:rPr lang="tr-TR" sz="2000" b="1" baseline="-25000" dirty="0">
                              <a:effectLst/>
                            </a:rPr>
                            <a:t> </a:t>
                          </a:r>
                          <a:r>
                            <a:rPr lang="tr-TR" sz="2000" b="1" dirty="0">
                              <a:effectLst/>
                            </a:rPr>
                            <a:t>[Nm]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0.045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just">
                            <a:lnSpc>
                              <a:spcPct val="150000"/>
                            </a:lnSpc>
                            <a:spcBef>
                              <a:spcPts val="350"/>
                            </a:spcBef>
                            <a:spcAft>
                              <a:spcPts val="350"/>
                            </a:spcAft>
                          </a:pPr>
                          <a:r>
                            <a:rPr lang="tr-TR" sz="2000" b="1" u="sng" dirty="0">
                              <a:effectLst/>
                            </a:rPr>
                            <a:t>a</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683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0203727"/>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𝐈</m:t>
                                  </m:r>
                                </m:e>
                                <m:sub>
                                  <m:r>
                                    <a:rPr lang="tr-TR" sz="2000" b="1">
                                      <a:effectLst/>
                                      <a:latin typeface="Cambria Math" panose="02040503050406030204" pitchFamily="18" charset="0"/>
                                    </a:rPr>
                                    <m:t>𝐚</m:t>
                                  </m:r>
                                </m:sub>
                              </m:sSub>
                            </m:oMath>
                          </a14:m>
                          <a:r>
                            <a:rPr lang="tr-TR" sz="2000" b="1" baseline="-25000">
                              <a:effectLst/>
                            </a:rPr>
                            <a:t> </a:t>
                          </a:r>
                          <a:r>
                            <a:rPr lang="tr-TR" sz="2000" b="1">
                              <a:effectLst/>
                            </a:rPr>
                            <a:t>[kgm</a:t>
                          </a:r>
                          <a:r>
                            <a:rPr lang="tr-TR" sz="2000" b="1" baseline="30000">
                              <a:effectLst/>
                            </a:rPr>
                            <a:t>2</a:t>
                          </a:r>
                          <a:r>
                            <a:rPr lang="tr-TR" sz="2000" b="1">
                              <a:effectLst/>
                            </a:rPr>
                            <a:t>]</a:t>
                          </a:r>
                          <a:endParaRPr lang="tr-T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b</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670</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39279537"/>
                      </a:ext>
                    </a:extLst>
                  </a:tr>
                  <a:tr h="720980">
                    <a:tc>
                      <a:txBody>
                        <a:bodyPr/>
                        <a:lstStyle/>
                        <a:p>
                          <a:pPr algn="just">
                            <a:lnSpc>
                              <a:spcPct val="150000"/>
                            </a:lnSpc>
                            <a:spcBef>
                              <a:spcPts val="350"/>
                            </a:spcBef>
                            <a:spcAft>
                              <a:spcPts val="350"/>
                            </a:spcAft>
                          </a:pPr>
                          <a:r>
                            <a:rPr lang="tr-TR" sz="2000" b="1" dirty="0">
                              <a:effectLst/>
                            </a:rPr>
                            <a:t>C [Nms]</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0.00055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c</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143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53671205"/>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𝐈</m:t>
                                  </m:r>
                                </m:e>
                                <m:sub>
                                  <m:r>
                                    <a:rPr lang="tr-TR" sz="2000" b="1">
                                      <a:effectLst/>
                                      <a:latin typeface="Cambria Math" panose="02040503050406030204" pitchFamily="18" charset="0"/>
                                    </a:rPr>
                                    <m:t>𝐮</m:t>
                                  </m:r>
                                </m:sub>
                              </m:sSub>
                            </m:oMath>
                          </a14:m>
                          <a:r>
                            <a:rPr lang="tr-TR" sz="2000" b="1" baseline="-25000">
                              <a:effectLst/>
                            </a:rPr>
                            <a:t> </a:t>
                          </a:r>
                          <a:r>
                            <a:rPr lang="tr-TR" sz="2000" b="1">
                              <a:effectLst/>
                            </a:rPr>
                            <a:t>[kgm</a:t>
                          </a:r>
                          <a:r>
                            <a:rPr lang="tr-TR" sz="2000" b="1" baseline="30000">
                              <a:effectLst/>
                            </a:rPr>
                            <a:t>2</a:t>
                          </a:r>
                          <a:r>
                            <a:rPr lang="tr-TR" sz="2000" b="1">
                              <a:effectLst/>
                            </a:rPr>
                            <a:t>]</a:t>
                          </a:r>
                          <a:endParaRPr lang="tr-T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d</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98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93417077"/>
                      </a:ext>
                    </a:extLst>
                  </a:tr>
                  <a:tr h="720980">
                    <a:tc>
                      <a:txBody>
                        <a:bodyPr/>
                        <a:lstStyle/>
                        <a:p>
                          <a:pPr algn="just">
                            <a:lnSpc>
                              <a:spcPct val="150000"/>
                            </a:lnSpc>
                            <a:spcBef>
                              <a:spcPts val="350"/>
                            </a:spcBef>
                            <a:spcAft>
                              <a:spcPts val="350"/>
                            </a:spcAft>
                          </a:pPr>
                          <a14:m>
                            <m:oMath xmlns:m="http://schemas.openxmlformats.org/officeDocument/2006/math">
                              <m:sSub>
                                <m:sSubPr>
                                  <m:ctrlPr>
                                    <a:rPr lang="tr-TR" sz="2000" b="1" i="1" smtClean="0">
                                      <a:effectLst/>
                                      <a:latin typeface="Cambria Math" panose="02040503050406030204" pitchFamily="18" charset="0"/>
                                    </a:rPr>
                                  </m:ctrlPr>
                                </m:sSubPr>
                                <m:e>
                                  <m:r>
                                    <a:rPr lang="tr-TR" sz="2000" b="1">
                                      <a:effectLst/>
                                      <a:latin typeface="Cambria Math" panose="02040503050406030204" pitchFamily="18" charset="0"/>
                                    </a:rPr>
                                    <m:t>𝐦</m:t>
                                  </m:r>
                                </m:e>
                                <m:sub>
                                  <m:r>
                                    <a:rPr lang="tr-TR" sz="2000" b="1">
                                      <a:effectLst/>
                                      <a:latin typeface="Cambria Math" panose="02040503050406030204" pitchFamily="18" charset="0"/>
                                    </a:rPr>
                                    <m:t>𝐮</m:t>
                                  </m:r>
                                </m:sub>
                              </m:sSub>
                            </m:oMath>
                          </a14:m>
                          <a:r>
                            <a:rPr lang="tr-TR" sz="2000" b="1" baseline="-25000" dirty="0">
                              <a:effectLst/>
                            </a:rPr>
                            <a:t> </a:t>
                          </a:r>
                          <a:r>
                            <a:rPr lang="tr-TR" sz="2000" b="1" dirty="0">
                              <a:effectLst/>
                            </a:rPr>
                            <a:t>[kg]</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lnSpc>
                              <a:spcPct val="150000"/>
                            </a:lnSpc>
                            <a:spcBef>
                              <a:spcPts val="350"/>
                            </a:spcBef>
                            <a:spcAft>
                              <a:spcPts val="350"/>
                            </a:spcAft>
                          </a:pPr>
                          <a14:m>
                            <m:oMath xmlns:m="http://schemas.openxmlformats.org/officeDocument/2006/math">
                              <m:r>
                                <a:rPr lang="tr-TR" sz="2000" b="1" smtClean="0">
                                  <a:effectLst/>
                                  <a:latin typeface="Cambria Math" panose="02040503050406030204" pitchFamily="18" charset="0"/>
                                </a:rPr>
                                <m:t> </m:t>
                              </m:r>
                              <m:sSub>
                                <m:sSubPr>
                                  <m:ctrlPr>
                                    <a:rPr lang="tr-TR" sz="2000" b="1" i="1">
                                      <a:effectLst/>
                                      <a:latin typeface="Cambria Math" panose="02040503050406030204" pitchFamily="18" charset="0"/>
                                    </a:rPr>
                                  </m:ctrlPr>
                                </m:sSubPr>
                                <m:e>
                                  <m:r>
                                    <a:rPr lang="tr-TR" sz="2000" b="1">
                                      <a:effectLst/>
                                      <a:latin typeface="Cambria Math" panose="02040503050406030204" pitchFamily="18" charset="0"/>
                                    </a:rPr>
                                    <m:t>𝐫</m:t>
                                  </m:r>
                                </m:e>
                                <m:sub>
                                  <m:r>
                                    <a:rPr lang="tr-TR" sz="2000" b="1">
                                      <a:effectLst/>
                                      <a:latin typeface="Cambria Math" panose="02040503050406030204" pitchFamily="18" charset="0"/>
                                    </a:rPr>
                                    <m:t>𝐝</m:t>
                                  </m:r>
                                </m:sub>
                              </m:sSub>
                            </m:oMath>
                          </a14:m>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25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42470557"/>
                      </a:ext>
                    </a:extLst>
                  </a:tr>
                </a:tbl>
              </a:graphicData>
            </a:graphic>
          </p:graphicFrame>
        </mc:Choice>
        <mc:Fallback xmlns="">
          <p:graphicFrame>
            <p:nvGraphicFramePr>
              <p:cNvPr id="41" name="Table 40">
                <a:extLst>
                  <a:ext uri="{FF2B5EF4-FFF2-40B4-BE49-F238E27FC236}">
                    <a16:creationId xmlns:a16="http://schemas.microsoft.com/office/drawing/2014/main" id="{24BFC553-400D-B089-757F-A267EB17CD80}"/>
                  </a:ext>
                </a:extLst>
              </p:cNvPr>
              <p:cNvGraphicFramePr>
                <a:graphicFrameLocks noGrp="1"/>
              </p:cNvGraphicFramePr>
              <p:nvPr>
                <p:extLst>
                  <p:ext uri="{D42A27DB-BD31-4B8C-83A1-F6EECF244321}">
                    <p14:modId xmlns:p14="http://schemas.microsoft.com/office/powerpoint/2010/main" val="1750798205"/>
                  </p:ext>
                </p:extLst>
              </p:nvPr>
            </p:nvGraphicFramePr>
            <p:xfrm>
              <a:off x="13390744" y="27413653"/>
              <a:ext cx="10883555" cy="3694204"/>
            </p:xfrm>
            <a:graphic>
              <a:graphicData uri="http://schemas.openxmlformats.org/drawingml/2006/table">
                <a:tbl>
                  <a:tblPr>
                    <a:effectLst/>
                    <a:tableStyleId>{616DA210-FB5B-4158-B5E0-FEB733F419BA}</a:tableStyleId>
                  </a:tblPr>
                  <a:tblGrid>
                    <a:gridCol w="2514100">
                      <a:extLst>
                        <a:ext uri="{9D8B030D-6E8A-4147-A177-3AD203B41FA5}">
                          <a16:colId xmlns:a16="http://schemas.microsoft.com/office/drawing/2014/main" val="2870718127"/>
                        </a:ext>
                      </a:extLst>
                    </a:gridCol>
                    <a:gridCol w="3069163">
                      <a:extLst>
                        <a:ext uri="{9D8B030D-6E8A-4147-A177-3AD203B41FA5}">
                          <a16:colId xmlns:a16="http://schemas.microsoft.com/office/drawing/2014/main" val="1681863458"/>
                        </a:ext>
                      </a:extLst>
                    </a:gridCol>
                    <a:gridCol w="2667135">
                      <a:extLst>
                        <a:ext uri="{9D8B030D-6E8A-4147-A177-3AD203B41FA5}">
                          <a16:colId xmlns:a16="http://schemas.microsoft.com/office/drawing/2014/main" val="2391775817"/>
                        </a:ext>
                      </a:extLst>
                    </a:gridCol>
                    <a:gridCol w="2633157">
                      <a:extLst>
                        <a:ext uri="{9D8B030D-6E8A-4147-A177-3AD203B41FA5}">
                          <a16:colId xmlns:a16="http://schemas.microsoft.com/office/drawing/2014/main" val="2828703904"/>
                        </a:ext>
                      </a:extLst>
                    </a:gridCol>
                  </a:tblGrid>
                  <a:tr h="810284">
                    <a:tc>
                      <a:txBody>
                        <a:bodyPr/>
                        <a:lstStyle/>
                        <a:p>
                          <a:endParaRPr lang="tr-TR"/>
                        </a:p>
                      </a:txBody>
                      <a:tcPr marL="68580" marR="68580" marT="0" marB="0">
                        <a:blipFill>
                          <a:blip r:embed="rId4"/>
                          <a:stretch>
                            <a:fillRect l="-242" t="-752" r="-333172" b="-358647"/>
                          </a:stretch>
                        </a:blipFill>
                      </a:tcPr>
                    </a:tc>
                    <a:tc>
                      <a:txBody>
                        <a:bodyPr/>
                        <a:lstStyle/>
                        <a:p>
                          <a:pPr algn="just">
                            <a:lnSpc>
                              <a:spcPct val="150000"/>
                            </a:lnSpc>
                            <a:spcBef>
                              <a:spcPts val="350"/>
                            </a:spcBef>
                            <a:spcAft>
                              <a:spcPts val="350"/>
                            </a:spcAft>
                          </a:pPr>
                          <a:r>
                            <a:rPr lang="tr-TR" sz="2000" dirty="0">
                              <a:effectLst/>
                            </a:rPr>
                            <a:t>0.045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just">
                            <a:lnSpc>
                              <a:spcPct val="150000"/>
                            </a:lnSpc>
                            <a:spcBef>
                              <a:spcPts val="350"/>
                            </a:spcBef>
                            <a:spcAft>
                              <a:spcPts val="350"/>
                            </a:spcAft>
                          </a:pPr>
                          <a:r>
                            <a:rPr lang="tr-TR" sz="2000" b="1" u="sng" dirty="0">
                              <a:effectLst/>
                            </a:rPr>
                            <a:t>a</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683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0203727"/>
                      </a:ext>
                    </a:extLst>
                  </a:tr>
                  <a:tr h="720980">
                    <a:tc>
                      <a:txBody>
                        <a:bodyPr/>
                        <a:lstStyle/>
                        <a:p>
                          <a:endParaRPr lang="tr-TR"/>
                        </a:p>
                      </a:txBody>
                      <a:tcPr marL="68580" marR="68580" marT="0" marB="0">
                        <a:blipFill>
                          <a:blip r:embed="rId4"/>
                          <a:stretch>
                            <a:fillRect l="-242" t="-112605" r="-333172" b="-300840"/>
                          </a:stretch>
                        </a:blipFill>
                      </a:tcPr>
                    </a:tc>
                    <a:tc>
                      <a:txBody>
                        <a:bodyPr/>
                        <a:lstStyle/>
                        <a:p>
                          <a:pPr algn="just">
                            <a:lnSpc>
                              <a:spcPct val="150000"/>
                            </a:lnSpc>
                            <a:spcBef>
                              <a:spcPts val="350"/>
                            </a:spcBef>
                            <a:spcAft>
                              <a:spcPts val="350"/>
                            </a:spcAft>
                          </a:pPr>
                          <a:r>
                            <a:rPr lang="tr-TR" sz="2000" dirty="0">
                              <a:effectLst/>
                            </a:rPr>
                            <a:t>0.000178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b</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670</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39279537"/>
                      </a:ext>
                    </a:extLst>
                  </a:tr>
                  <a:tr h="720980">
                    <a:tc>
                      <a:txBody>
                        <a:bodyPr/>
                        <a:lstStyle/>
                        <a:p>
                          <a:pPr algn="just">
                            <a:lnSpc>
                              <a:spcPct val="150000"/>
                            </a:lnSpc>
                            <a:spcBef>
                              <a:spcPts val="350"/>
                            </a:spcBef>
                            <a:spcAft>
                              <a:spcPts val="350"/>
                            </a:spcAft>
                          </a:pPr>
                          <a:r>
                            <a:rPr lang="tr-TR" sz="2000" b="1" dirty="0">
                              <a:effectLst/>
                            </a:rPr>
                            <a:t>C [Nms]</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0.00055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c</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a:effectLst/>
                            </a:rPr>
                            <a:t>143</a:t>
                          </a:r>
                          <a:endParaRPr lang="tr-T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53671205"/>
                      </a:ext>
                    </a:extLst>
                  </a:tr>
                  <a:tr h="720980">
                    <a:tc>
                      <a:txBody>
                        <a:bodyPr/>
                        <a:lstStyle/>
                        <a:p>
                          <a:endParaRPr lang="tr-TR"/>
                        </a:p>
                      </a:txBody>
                      <a:tcPr marL="68580" marR="68580" marT="0" marB="0">
                        <a:blipFill>
                          <a:blip r:embed="rId4"/>
                          <a:stretch>
                            <a:fillRect l="-242" t="-311765" r="-333172" b="-101681"/>
                          </a:stretch>
                        </a:blipFill>
                      </a:tcPr>
                    </a:tc>
                    <a:tc>
                      <a:txBody>
                        <a:bodyPr/>
                        <a:lstStyle/>
                        <a:p>
                          <a:pPr algn="just">
                            <a:lnSpc>
                              <a:spcPct val="150000"/>
                            </a:lnSpc>
                            <a:spcBef>
                              <a:spcPts val="350"/>
                            </a:spcBef>
                            <a:spcAft>
                              <a:spcPts val="350"/>
                            </a:spcAft>
                          </a:pPr>
                          <a:r>
                            <a:rPr lang="tr-TR" sz="2000" dirty="0">
                              <a:effectLst/>
                            </a:rPr>
                            <a:t>0.00178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a:lnSpc>
                              <a:spcPct val="150000"/>
                            </a:lnSpc>
                            <a:spcBef>
                              <a:spcPts val="350"/>
                            </a:spcBef>
                            <a:spcAft>
                              <a:spcPts val="350"/>
                            </a:spcAft>
                          </a:pPr>
                          <a:r>
                            <a:rPr lang="tr-TR" sz="2000" b="1" u="sng" dirty="0">
                              <a:effectLst/>
                            </a:rPr>
                            <a:t>d</a:t>
                          </a:r>
                          <a:r>
                            <a:rPr lang="tr-TR" sz="2000" b="1" dirty="0">
                              <a:effectLst/>
                            </a:rPr>
                            <a:t> [mm]</a:t>
                          </a:r>
                          <a:endParaRPr lang="tr-T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lnSpc>
                              <a:spcPct val="150000"/>
                            </a:lnSpc>
                            <a:spcBef>
                              <a:spcPts val="350"/>
                            </a:spcBef>
                            <a:spcAft>
                              <a:spcPts val="350"/>
                            </a:spcAft>
                          </a:pPr>
                          <a:r>
                            <a:rPr lang="tr-TR" sz="2000" dirty="0">
                              <a:effectLst/>
                            </a:rPr>
                            <a:t>98</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93417077"/>
                      </a:ext>
                    </a:extLst>
                  </a:tr>
                  <a:tr h="720980">
                    <a:tc>
                      <a:txBody>
                        <a:bodyPr/>
                        <a:lstStyle/>
                        <a:p>
                          <a:endParaRPr lang="tr-TR"/>
                        </a:p>
                      </a:txBody>
                      <a:tcPr marL="68580" marR="68580" marT="0" marB="0" anchor="ctr">
                        <a:blipFill>
                          <a:blip r:embed="rId4"/>
                          <a:stretch>
                            <a:fillRect l="-242" t="-415254" r="-333172" b="-2542"/>
                          </a:stretch>
                        </a:blipFill>
                      </a:tcPr>
                    </a:tc>
                    <a:tc>
                      <a:txBody>
                        <a:bodyPr/>
                        <a:lstStyle/>
                        <a:p>
                          <a:pPr algn="just">
                            <a:lnSpc>
                              <a:spcPct val="150000"/>
                            </a:lnSpc>
                            <a:spcBef>
                              <a:spcPts val="350"/>
                            </a:spcBef>
                            <a:spcAft>
                              <a:spcPts val="350"/>
                            </a:spcAft>
                          </a:pPr>
                          <a:r>
                            <a:rPr lang="tr-TR" sz="2000" dirty="0">
                              <a:effectLst/>
                            </a:rPr>
                            <a:t>0.5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endParaRPr lang="tr-TR"/>
                        </a:p>
                      </a:txBody>
                      <a:tcPr marL="68580" marR="68580" marT="0" marB="0">
                        <a:blipFill>
                          <a:blip r:embed="rId4"/>
                          <a:stretch>
                            <a:fillRect l="-209589" t="-415254" r="-99087" b="-2542"/>
                          </a:stretch>
                        </a:blipFill>
                      </a:tcPr>
                    </a:tc>
                    <a:tc>
                      <a:txBody>
                        <a:bodyPr/>
                        <a:lstStyle/>
                        <a:p>
                          <a:pPr algn="just">
                            <a:lnSpc>
                              <a:spcPct val="150000"/>
                            </a:lnSpc>
                            <a:spcBef>
                              <a:spcPts val="350"/>
                            </a:spcBef>
                            <a:spcAft>
                              <a:spcPts val="350"/>
                            </a:spcAft>
                          </a:pPr>
                          <a:r>
                            <a:rPr lang="tr-TR" sz="2000" dirty="0">
                              <a:effectLst/>
                            </a:rPr>
                            <a:t>25</a:t>
                          </a:r>
                          <a:endParaRPr lang="tr-T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42470557"/>
                      </a:ext>
                    </a:extLst>
                  </a:tr>
                </a:tbl>
              </a:graphicData>
            </a:graphic>
          </p:graphicFrame>
        </mc:Fallback>
      </mc:AlternateContent>
      <p:sp>
        <p:nvSpPr>
          <p:cNvPr id="42" name="TextBox 41">
            <a:extLst>
              <a:ext uri="{FF2B5EF4-FFF2-40B4-BE49-F238E27FC236}">
                <a16:creationId xmlns:a16="http://schemas.microsoft.com/office/drawing/2014/main" id="{E7F84E31-0BCB-0046-9FDE-31EC5EBBFB42}"/>
              </a:ext>
            </a:extLst>
          </p:cNvPr>
          <p:cNvSpPr txBox="1"/>
          <p:nvPr/>
        </p:nvSpPr>
        <p:spPr>
          <a:xfrm>
            <a:off x="13151479" y="26893857"/>
            <a:ext cx="10407375"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Tablo 1. Örnek tablo</a:t>
            </a:r>
          </a:p>
        </p:txBody>
      </p:sp>
      <p:sp>
        <p:nvSpPr>
          <p:cNvPr id="43" name="Rectangle 8">
            <a:extLst>
              <a:ext uri="{FF2B5EF4-FFF2-40B4-BE49-F238E27FC236}">
                <a16:creationId xmlns:a16="http://schemas.microsoft.com/office/drawing/2014/main" id="{96F16B0C-6945-9367-1BD4-745839CF545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1AAC5168-CD5F-005B-5AD7-A106FDC3BFCD}"/>
              </a:ext>
            </a:extLst>
          </p:cNvPr>
          <p:cNvSpPr>
            <a:spLocks noGrp="1"/>
          </p:cNvSpPr>
          <p:nvPr>
            <p:ph type="ctrTitle"/>
          </p:nvPr>
        </p:nvSpPr>
        <p:spPr>
          <a:xfrm>
            <a:off x="7008754" y="383743"/>
            <a:ext cx="11925300" cy="3631195"/>
          </a:xfrm>
        </p:spPr>
        <p:txBody>
          <a:bodyPr anchor="ctr">
            <a:normAutofit fontScale="90000"/>
          </a:bodyPr>
          <a:lstStyle/>
          <a:p>
            <a:pPr>
              <a:lnSpc>
                <a:spcPct val="100000"/>
              </a:lnSpc>
            </a:pPr>
            <a:r>
              <a:rPr lang="tr-TR" sz="5300" b="1" dirty="0">
                <a:solidFill>
                  <a:srgbClr val="0000FF"/>
                </a:solidFill>
                <a:latin typeface="Times New Roman" panose="02020603050405020304" pitchFamily="18" charset="0"/>
                <a:cs typeface="Times New Roman" panose="02020603050405020304" pitchFamily="18" charset="0"/>
              </a:rPr>
              <a:t>İNŞAAT MÜHENDİSLİĞİ BÖLÜMÜ</a:t>
            </a:r>
            <a:br>
              <a:rPr lang="tr-TR" sz="5300" b="1" dirty="0">
                <a:solidFill>
                  <a:srgbClr val="0000FF"/>
                </a:solidFill>
                <a:latin typeface="Times New Roman" panose="02020603050405020304" pitchFamily="18" charset="0"/>
                <a:cs typeface="Times New Roman" panose="02020603050405020304" pitchFamily="18" charset="0"/>
              </a:rPr>
            </a:br>
            <a:r>
              <a:rPr lang="tr-TR" sz="4000" b="1" dirty="0">
                <a:solidFill>
                  <a:srgbClr val="0000FF"/>
                </a:solidFill>
                <a:latin typeface="Times New Roman" panose="02020603050405020304" pitchFamily="18" charset="0"/>
                <a:cs typeface="Times New Roman" panose="02020603050405020304" pitchFamily="18" charset="0"/>
              </a:rPr>
              <a:t>OINS 4000 BİTİRME ÇALIŞMASI</a:t>
            </a:r>
            <a:br>
              <a:rPr lang="tr-TR" sz="5300" b="1" dirty="0">
                <a:solidFill>
                  <a:srgbClr val="0000FF"/>
                </a:solidFill>
                <a:latin typeface="Times New Roman" panose="02020603050405020304" pitchFamily="18" charset="0"/>
                <a:cs typeface="Times New Roman" panose="02020603050405020304" pitchFamily="18" charset="0"/>
              </a:rPr>
            </a:br>
            <a:br>
              <a:rPr lang="tr-TR" sz="5400" b="1" dirty="0">
                <a:solidFill>
                  <a:srgbClr val="0000FF"/>
                </a:solidFill>
                <a:latin typeface="Times New Roman" panose="02020603050405020304" pitchFamily="18" charset="0"/>
                <a:cs typeface="Times New Roman" panose="02020603050405020304" pitchFamily="18" charset="0"/>
              </a:rPr>
            </a:br>
            <a:r>
              <a:rPr lang="tr-TR" sz="5400" b="1" dirty="0">
                <a:latin typeface="Times New Roman" panose="02020603050405020304" pitchFamily="18" charset="0"/>
                <a:cs typeface="Times New Roman" panose="02020603050405020304" pitchFamily="18" charset="0"/>
              </a:rPr>
              <a:t>ÇALIŞMANIN BAŞLIĞINI BU KISMA YAZINIZ</a:t>
            </a:r>
          </a:p>
        </p:txBody>
      </p:sp>
      <p:sp>
        <p:nvSpPr>
          <p:cNvPr id="58" name="TextBox 57">
            <a:extLst>
              <a:ext uri="{FF2B5EF4-FFF2-40B4-BE49-F238E27FC236}">
                <a16:creationId xmlns:a16="http://schemas.microsoft.com/office/drawing/2014/main" id="{07D5334E-447C-7ADE-2ED9-A8FE64B4144B}"/>
              </a:ext>
            </a:extLst>
          </p:cNvPr>
          <p:cNvSpPr txBox="1"/>
          <p:nvPr/>
        </p:nvSpPr>
        <p:spPr>
          <a:xfrm>
            <a:off x="2666516" y="33250899"/>
            <a:ext cx="9373276" cy="479741"/>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Şekil 2. Örnek diyagram</a:t>
            </a:r>
          </a:p>
        </p:txBody>
      </p:sp>
      <p:pic>
        <p:nvPicPr>
          <p:cNvPr id="1024" name="Picture 1023" descr="A picture containing screenshot, colorfulness, graphics, design&#10;&#10;Description automatically generated">
            <a:extLst>
              <a:ext uri="{FF2B5EF4-FFF2-40B4-BE49-F238E27FC236}">
                <a16:creationId xmlns:a16="http://schemas.microsoft.com/office/drawing/2014/main" id="{9794DD0B-49F7-55B3-E51C-F28913B4768B}"/>
              </a:ext>
            </a:extLst>
          </p:cNvPr>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49836" y="25059611"/>
            <a:ext cx="7421767" cy="8212191"/>
          </a:xfrm>
          <a:prstGeom prst="rect">
            <a:avLst/>
          </a:prstGeom>
          <a:ln>
            <a:noFill/>
          </a:ln>
          <a:effectLst>
            <a:outerShdw blurRad="292100" dist="139700" dir="2700000" algn="tl" rotWithShape="0">
              <a:srgbClr val="333333">
                <a:alpha val="65000"/>
              </a:srgbClr>
            </a:outerShdw>
          </a:effectLst>
        </p:spPr>
      </p:pic>
      <p:pic>
        <p:nvPicPr>
          <p:cNvPr id="12" name="Resim 11" descr="metin, yazı tipi, ekran görüntüsü, çizgi içeren bir resim&#10;&#10;Açıklama otomatik olarak oluşturuldu">
            <a:extLst>
              <a:ext uri="{FF2B5EF4-FFF2-40B4-BE49-F238E27FC236}">
                <a16:creationId xmlns:a16="http://schemas.microsoft.com/office/drawing/2014/main" id="{F0E4A8C6-0EAA-2527-A048-691945750418}"/>
              </a:ext>
            </a:extLst>
          </p:cNvPr>
          <p:cNvPicPr>
            <a:picLocks noChangeAspect="1"/>
          </p:cNvPicPr>
          <p:nvPr/>
        </p:nvPicPr>
        <p:blipFill rotWithShape="1">
          <a:blip r:embed="rId6">
            <a:extLst>
              <a:ext uri="{28A0092B-C50C-407E-A947-70E740481C1C}">
                <a14:useLocalDpi xmlns:a14="http://schemas.microsoft.com/office/drawing/2010/main" val="0"/>
              </a:ext>
            </a:extLst>
          </a:blip>
          <a:srcRect l="16508" t="2745" r="7174" b="15346"/>
          <a:stretch/>
        </p:blipFill>
        <p:spPr>
          <a:xfrm>
            <a:off x="18421350" y="90154"/>
            <a:ext cx="6778625" cy="3362299"/>
          </a:xfrm>
          <a:prstGeom prst="rect">
            <a:avLst/>
          </a:prstGeom>
        </p:spPr>
      </p:pic>
      <p:pic>
        <p:nvPicPr>
          <p:cNvPr id="1028" name="Picture 4" descr="Steel Structure Introduction - ATAD Steel Structure Corporation">
            <a:extLst>
              <a:ext uri="{FF2B5EF4-FFF2-40B4-BE49-F238E27FC236}">
                <a16:creationId xmlns:a16="http://schemas.microsoft.com/office/drawing/2014/main" id="{E08A03CE-1118-B27D-7305-F45DD865A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2161" y="15702342"/>
            <a:ext cx="9028867" cy="6022184"/>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descr="grafik, kırpıntı çizim, grafik tasarım, daire içeren bir resim&#10;&#10;Yapay zeka tarafından oluşturulan içerik yanlış olabilir.">
            <a:extLst>
              <a:ext uri="{FF2B5EF4-FFF2-40B4-BE49-F238E27FC236}">
                <a16:creationId xmlns:a16="http://schemas.microsoft.com/office/drawing/2014/main" id="{C439B5F2-7DE4-DBB0-BAB3-BAC955685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833" y="3330869"/>
            <a:ext cx="1676948" cy="2236771"/>
          </a:xfrm>
          <a:prstGeom prst="rect">
            <a:avLst/>
          </a:prstGeom>
        </p:spPr>
      </p:pic>
      <p:sp>
        <p:nvSpPr>
          <p:cNvPr id="11" name="Metin kutusu 10">
            <a:extLst>
              <a:ext uri="{FF2B5EF4-FFF2-40B4-BE49-F238E27FC236}">
                <a16:creationId xmlns:a16="http://schemas.microsoft.com/office/drawing/2014/main" id="{46DE62EA-2A87-F281-139F-B2DACCD53C07}"/>
              </a:ext>
            </a:extLst>
          </p:cNvPr>
          <p:cNvSpPr txBox="1"/>
          <p:nvPr/>
        </p:nvSpPr>
        <p:spPr>
          <a:xfrm>
            <a:off x="2749836" y="4120143"/>
            <a:ext cx="2115034" cy="830997"/>
          </a:xfrm>
          <a:prstGeom prst="rect">
            <a:avLst/>
          </a:prstGeom>
          <a:noFill/>
        </p:spPr>
        <p:txBody>
          <a:bodyPr wrap="square" rtlCol="0">
            <a:spAutoFit/>
          </a:bodyPr>
          <a:lstStyle/>
          <a:p>
            <a:r>
              <a:rPr lang="tr-TR" sz="4800" b="1" dirty="0"/>
              <a:t>2209-A</a:t>
            </a:r>
          </a:p>
        </p:txBody>
      </p:sp>
    </p:spTree>
    <p:extLst>
      <p:ext uri="{BB962C8B-B14F-4D97-AF65-F5344CB8AC3E}">
        <p14:creationId xmlns:p14="http://schemas.microsoft.com/office/powerpoint/2010/main" val="3750271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D64A25654150BC499E959C85C964303E" ma:contentTypeVersion="9" ma:contentTypeDescription="Yeni belge oluşturun." ma:contentTypeScope="" ma:versionID="effd73bb2cb80f3b0604614b6b8de167">
  <xsd:schema xmlns:xsd="http://www.w3.org/2001/XMLSchema" xmlns:xs="http://www.w3.org/2001/XMLSchema" xmlns:p="http://schemas.microsoft.com/office/2006/metadata/properties" xmlns:ns3="96e5e75e-1cd1-47f4-a451-72419ef9397b" targetNamespace="http://schemas.microsoft.com/office/2006/metadata/properties" ma:root="true" ma:fieldsID="393e2796c990c9c0b49d81d406936d3c" ns3:_="">
    <xsd:import namespace="96e5e75e-1cd1-47f4-a451-72419ef939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5e75e-1cd1-47f4-a451-72419ef9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1E144F-A522-40BF-B5AB-9848368402F1}">
  <ds:schemaRefs>
    <ds:schemaRef ds:uri="http://purl.org/dc/elements/1.1/"/>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96e5e75e-1cd1-47f4-a451-72419ef9397b"/>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1B0A61BB-6B2F-482D-BA60-B5C607D30936}">
  <ds:schemaRefs>
    <ds:schemaRef ds:uri="http://schemas.microsoft.com/sharepoint/v3/contenttype/forms"/>
  </ds:schemaRefs>
</ds:datastoreItem>
</file>

<file path=customXml/itemProps3.xml><?xml version="1.0" encoding="utf-8"?>
<ds:datastoreItem xmlns:ds="http://schemas.openxmlformats.org/officeDocument/2006/customXml" ds:itemID="{4D398362-6DEA-4053-9A3D-14CD9EA62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e5e75e-1cd1-47f4-a451-72419ef93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1996</TotalTime>
  <Words>685</Words>
  <Application>Microsoft Office PowerPoint</Application>
  <PresentationFormat>Özel</PresentationFormat>
  <Paragraphs>55</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Calibri Light</vt:lpstr>
      <vt:lpstr>Cambria Math</vt:lpstr>
      <vt:lpstr>Times New Roman</vt:lpstr>
      <vt:lpstr>Office Theme</vt:lpstr>
      <vt:lpstr>İNŞAAT MÜHENDİSLİĞİ BÖLÜMÜ OINS 4000 BİTİRME ÇALIŞMASI  ÇALIŞMANIN BAŞLIĞINI BU KISMA YAZINIZ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Caner Sankcak;Ömer Necati CORA</dc:creator>
  <cp:lastModifiedBy>Hasan Tahsin ÖZTÜRK</cp:lastModifiedBy>
  <cp:revision>19</cp:revision>
  <dcterms:created xsi:type="dcterms:W3CDTF">2023-05-08T13:48:28Z</dcterms:created>
  <dcterms:modified xsi:type="dcterms:W3CDTF">2025-05-16T21:10:05Z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0x010100D64A25654150BC499E959C85C964303E</vt:lpwstr>
  </property>
</Properties>
</file>